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ppt/comments/comment9.xml" ContentType="application/vnd.openxmlformats-officedocument.presentationml.comments+xml"/>
  <Override PartName="/ppt/comments/comment10.xml" ContentType="application/vnd.openxmlformats-officedocument.presentationml.comments+xml"/>
  <Override PartName="/ppt/comments/comment11.xml" ContentType="application/vnd.openxmlformats-officedocument.presentationml.comments+xml"/>
  <Override PartName="/ppt/comments/comment12.xml" ContentType="application/vnd.openxmlformats-officedocument.presentationml.comments+xml"/>
  <Override PartName="/ppt/comments/comment13.xml" ContentType="application/vnd.openxmlformats-officedocument.presentationml.comments+xml"/>
  <Override PartName="/ppt/comments/comment14.xml" ContentType="application/vnd.openxmlformats-officedocument.presentationml.comments+xml"/>
  <Override PartName="/ppt/comments/comment15.xml" ContentType="application/vnd.openxmlformats-officedocument.presentationml.comments+xml"/>
  <Override PartName="/ppt/tags/tag1.xml" ContentType="application/vnd.openxmlformats-officedocument.presentationml.tags+xml"/>
  <Override PartName="/ppt/comments/comment16.xml" ContentType="application/vnd.openxmlformats-officedocument.presentationml.comment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comments/comment17.xml" ContentType="application/vnd.openxmlformats-officedocument.presentationml.comment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578" r:id="rId2"/>
    <p:sldId id="638" r:id="rId3"/>
    <p:sldId id="639" r:id="rId4"/>
    <p:sldId id="620" r:id="rId5"/>
    <p:sldId id="632" r:id="rId6"/>
    <p:sldId id="593" r:id="rId7"/>
    <p:sldId id="594" r:id="rId8"/>
    <p:sldId id="608" r:id="rId9"/>
    <p:sldId id="597" r:id="rId10"/>
    <p:sldId id="640" r:id="rId11"/>
    <p:sldId id="641" r:id="rId12"/>
    <p:sldId id="598" r:id="rId13"/>
    <p:sldId id="642" r:id="rId14"/>
    <p:sldId id="643" r:id="rId15"/>
    <p:sldId id="644" r:id="rId16"/>
    <p:sldId id="622" r:id="rId17"/>
    <p:sldId id="259" r:id="rId18"/>
    <p:sldId id="381" r:id="rId19"/>
    <p:sldId id="376" r:id="rId20"/>
    <p:sldId id="400" r:id="rId21"/>
    <p:sldId id="377" r:id="rId22"/>
    <p:sldId id="398" r:id="rId23"/>
    <p:sldId id="382" r:id="rId24"/>
    <p:sldId id="636" r:id="rId25"/>
    <p:sldId id="637" r:id="rId26"/>
    <p:sldId id="645" r:id="rId27"/>
    <p:sldId id="399" r:id="rId28"/>
    <p:sldId id="397" r:id="rId29"/>
    <p:sldId id="588" r:id="rId30"/>
    <p:sldId id="401" r:id="rId31"/>
    <p:sldId id="402" r:id="rId32"/>
    <p:sldId id="607" r:id="rId33"/>
    <p:sldId id="646" r:id="rId34"/>
    <p:sldId id="605" r:id="rId35"/>
    <p:sldId id="606" r:id="rId36"/>
    <p:sldId id="590" r:id="rId37"/>
    <p:sldId id="599" r:id="rId38"/>
    <p:sldId id="591" r:id="rId39"/>
    <p:sldId id="592" r:id="rId40"/>
    <p:sldId id="600" r:id="rId41"/>
    <p:sldId id="621" r:id="rId42"/>
  </p:sldIdLst>
  <p:sldSz cx="9144000" cy="6858000" type="screen4x3"/>
  <p:notesSz cx="7102475" cy="102314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at" initials="M" lastIdx="50" clrIdx="0"/>
  <p:cmAuthor id="1" name="Admin" initials="A" lastIdx="5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CCFFFF"/>
    <a:srgbClr val="FF0000"/>
    <a:srgbClr val="99CCFF"/>
    <a:srgbClr val="CCECFF"/>
    <a:srgbClr val="009900"/>
    <a:srgbClr val="CBE5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18" autoAdjust="0"/>
    <p:restoredTop sz="94662" autoAdjust="0"/>
  </p:normalViewPr>
  <p:slideViewPr>
    <p:cSldViewPr showGuides="1">
      <p:cViewPr varScale="1">
        <p:scale>
          <a:sx n="74" d="100"/>
          <a:sy n="74" d="100"/>
        </p:scale>
        <p:origin x="-150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0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0-01T18:29:54.882" idx="30">
    <p:pos x="10" y="10"/>
    <p:text>образец висмута</p:tex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9-05-20T07:47:50.781" idx="21">
    <p:pos x="10" y="10"/>
    <p:text>молекулы конденсированы катионами кобальта</p:tex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0-02T20:12:10.375" idx="54">
    <p:pos x="10" y="10"/>
    <p:text>G = 1 означает 1 реакцию на каждые 100 эВ поглощенной энергии</p:text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9-05-20T07:55:27.171" idx="20">
    <p:pos x="10" y="10"/>
    <p:text>Вирус гриппа А, крио ПЭМ</p:text>
  </p:cm>
</p:cmLst>
</file>

<file path=ppt/comments/comment1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9-05-20T07:50:15.140" idx="22">
    <p:pos x="10" y="10"/>
    <p:text>крио ПЭМ, без контрастирования</p:text>
  </p:cm>
</p:cmLst>
</file>

<file path=ppt/comments/comment1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9-25T17:22:30.556" idx="27">
    <p:pos x="10" y="10"/>
    <p:text>относительные размеры</p:text>
  </p:cm>
</p:cmLst>
</file>

<file path=ppt/comments/comment1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9-05-20T12:11:04.621" idx="25">
    <p:pos x="10" y="10"/>
    <p:text>сверхразветвленные дендриграфты
ПЭМ -- контрастирование уранилацететом
крио ПЭМ -- без</p:text>
  </p:cm>
</p:cmLst>
</file>

<file path=ppt/comments/comment1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9-05-20T14:37:32.015" idx="26">
    <p:pos x="10" y="10"/>
    <p:text>латексные полистирольные частицы с пришитыми линейными цепями сульфированного полистирола</p:text>
  </p:cm>
</p:cmLst>
</file>

<file path=ppt/comments/comment1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9-25T20:30:27.908" idx="28">
    <p:pos x="10" y="10"/>
    <p:text>Symmetrical Lomer edge dislocation at
Ge/Si(001) heterointerface, 1.25-MeV atomic-resolution electron microscope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0-02T13:16:17.117" idx="55">
    <p:pos x="10" y="10"/>
    <p:text>poly (ferrocenyldimethylsilane-block-styrene)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0-01T21:13:28.749" idx="56">
    <p:pos x="10" y="10"/>
    <p:text>High Angle Dark Field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0-01T21:20:39.771" idx="57">
    <p:pos x="10" y="10"/>
    <p:text>Electron energy-loss near-edge fine structures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0-02T13:05:34.859" idx="47">
    <p:pos x="10" y="10"/>
    <p:text>энергетически фильтруемая
на LEO 912 AB</p:tex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9-05-20T07:46:19.640" idx="14">
    <p:pos x="-2" y="10"/>
    <p:text>Слева -- Темнополное ПЭМ изображение, расправление, контрастирование
Справа -- крио СЭМ, в присутствии металла</p:tex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9-05-16T17:54:14.734" idx="11">
    <p:pos x="10" y="10"/>
    <p:text>Возможные причины разницы:
1) АСМ -- в жидкости, ПЭМ -- в вакууме после высушивания 
2) ПЭМ -- контрастирование спиртосодержащим раствором уранилацетата</p:tex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9-05-20T07:56:43.187" idx="24">
    <p:pos x="10" y="10"/>
    <p:text>контрастирование уранилацетатом</p:tex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9-05-20T07:52:08.375" idx="23">
    <p:pos x="4" y="10"/>
    <p:text>негативное контрастирование уранилацетатом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59338"/>
            <a:ext cx="5683250" cy="460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noProof="0" smtClean="0"/>
              <a:t>Click to edit Master text styles</a:t>
            </a:r>
          </a:p>
          <a:p>
            <a:pPr lvl="1"/>
            <a:r>
              <a:rPr lang="en-GB" altLang="ru-RU" noProof="0" smtClean="0"/>
              <a:t>Second level</a:t>
            </a:r>
          </a:p>
          <a:p>
            <a:pPr lvl="2"/>
            <a:r>
              <a:rPr lang="en-GB" altLang="ru-RU" noProof="0" smtClean="0"/>
              <a:t>Third level</a:t>
            </a:r>
          </a:p>
          <a:p>
            <a:pPr lvl="3"/>
            <a:r>
              <a:rPr lang="en-GB" altLang="ru-RU" noProof="0" smtClean="0"/>
              <a:t>Fourth level</a:t>
            </a:r>
          </a:p>
          <a:p>
            <a:pPr lvl="4"/>
            <a:r>
              <a:rPr lang="en-GB" altLang="ru-RU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8675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18675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5E627A35-DD09-4028-9E79-FB3649F35CD8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8451039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83538-D5AC-4A59-BBFF-C5C41EFAD021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37693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FCE18-A5B8-41B4-93FF-F0BC22D3B0E8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671118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07D54-FDF3-49D3-A5AA-613F27C8AECC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801709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75720-2699-4D33-802D-C83890A6231D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448040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4E680-2BB3-4D9B-953B-BC5305407C98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307441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71072-36CA-428E-B11F-CDD5520B9C23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089306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6D233-79ED-41B8-B3D1-E1BBD1939165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444884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CF86D-D2B6-494A-BA1F-C5FFB2A2A332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328339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DAF74-17D5-4F48-B02B-4855E905BCA2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945228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CC54B-53CB-4C60-8B23-7F5CB9E978FD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933424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E3ADB-637B-4908-801E-EF30AC2903E0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303402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D4258-76F8-42B1-97AD-642A7698C794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431506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E7991-C6DE-481C-9DA4-E8786E965E3F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686098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40C0A-AE97-4D96-8A5D-724053C532D4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728903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26A40-0D92-464E-9D57-7D74AA99AB9C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825141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B0ADB-0286-41F6-B6E6-9FC59F9D7756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035809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CBE5FF">
                <a:lumMod val="50000"/>
                <a:lumOff val="50000"/>
              </a:srgbClr>
            </a:gs>
            <a:gs pos="50000">
              <a:schemeClr val="bg1"/>
            </a:gs>
            <a:gs pos="100000">
              <a:srgbClr val="CBE5FF">
                <a:lumMod val="50000"/>
                <a:lumOff val="5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Click to edit Master text styles</a:t>
            </a:r>
          </a:p>
          <a:p>
            <a:pPr lvl="1"/>
            <a:r>
              <a:rPr lang="en-GB" altLang="ru-RU" smtClean="0"/>
              <a:t>Second level</a:t>
            </a:r>
          </a:p>
          <a:p>
            <a:pPr lvl="2"/>
            <a:r>
              <a:rPr lang="en-GB" altLang="ru-RU" smtClean="0"/>
              <a:t>Third level</a:t>
            </a:r>
          </a:p>
          <a:p>
            <a:pPr lvl="3"/>
            <a:r>
              <a:rPr lang="en-GB" altLang="ru-RU" smtClean="0"/>
              <a:t>Fourth level</a:t>
            </a:r>
          </a:p>
          <a:p>
            <a:pPr lvl="4"/>
            <a:r>
              <a:rPr lang="en-GB" altLang="ru-R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D503DC3-08B6-46CB-A8A1-8CCAA7F437F9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7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8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1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2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3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4.xm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comments" Target="../comments/comment1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4" Type="http://schemas.openxmlformats.org/officeDocument/2006/relationships/comments" Target="../comments/comment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>
                <a:solidFill>
                  <a:srgbClr val="000099"/>
                </a:solidFill>
              </a:rPr>
              <a:t>Электронная микроскопия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dirty="0" smtClean="0">
                <a:solidFill>
                  <a:srgbClr val="000099"/>
                </a:solidFill>
              </a:rPr>
              <a:t>Просвечивающая электронная микроскопия</a:t>
            </a:r>
          </a:p>
          <a:p>
            <a:pPr lvl="1"/>
            <a:r>
              <a:rPr lang="ru-RU" altLang="ru-RU" dirty="0" smtClean="0">
                <a:solidFill>
                  <a:srgbClr val="000099"/>
                </a:solidFill>
              </a:rPr>
              <a:t>1931 г., первый ПЭМ, Э.А. </a:t>
            </a:r>
            <a:r>
              <a:rPr lang="ru-RU" altLang="ru-RU" dirty="0" err="1" smtClean="0">
                <a:solidFill>
                  <a:srgbClr val="000099"/>
                </a:solidFill>
              </a:rPr>
              <a:t>Руска</a:t>
            </a:r>
            <a:r>
              <a:rPr lang="ru-RU" altLang="ru-RU" dirty="0" smtClean="0">
                <a:solidFill>
                  <a:srgbClr val="000099"/>
                </a:solidFill>
              </a:rPr>
              <a:t> (Нобелевская премия 1986 г., ½</a:t>
            </a:r>
            <a:r>
              <a:rPr lang="en-US" altLang="ru-RU" dirty="0" smtClean="0">
                <a:solidFill>
                  <a:srgbClr val="000099"/>
                </a:solidFill>
              </a:rPr>
              <a:t> </a:t>
            </a:r>
            <a:r>
              <a:rPr lang="ru-RU" altLang="ru-RU" dirty="0" smtClean="0">
                <a:solidFill>
                  <a:srgbClr val="000099"/>
                </a:solidFill>
              </a:rPr>
              <a:t>часть) и М. </a:t>
            </a:r>
            <a:r>
              <a:rPr lang="ru-RU" altLang="ru-RU" dirty="0" err="1" smtClean="0">
                <a:solidFill>
                  <a:srgbClr val="000099"/>
                </a:solidFill>
              </a:rPr>
              <a:t>Кнолль</a:t>
            </a:r>
            <a:endParaRPr lang="ru-RU" altLang="ru-RU" dirty="0" smtClean="0">
              <a:solidFill>
                <a:srgbClr val="000099"/>
              </a:solidFill>
            </a:endParaRPr>
          </a:p>
          <a:p>
            <a:pPr lvl="1"/>
            <a:r>
              <a:rPr lang="ru-RU" altLang="ru-RU" dirty="0" smtClean="0">
                <a:solidFill>
                  <a:srgbClr val="000099"/>
                </a:solidFill>
              </a:rPr>
              <a:t>1933 г., улучшенный вариант, разрешение </a:t>
            </a:r>
            <a:r>
              <a:rPr lang="en-US" altLang="ru-RU" dirty="0" smtClean="0">
                <a:solidFill>
                  <a:srgbClr val="000099"/>
                </a:solidFill>
              </a:rPr>
              <a:t>~ </a:t>
            </a:r>
            <a:r>
              <a:rPr lang="ru-RU" altLang="ru-RU" dirty="0" smtClean="0">
                <a:solidFill>
                  <a:srgbClr val="000099"/>
                </a:solidFill>
              </a:rPr>
              <a:t>50 </a:t>
            </a:r>
            <a:r>
              <a:rPr lang="ru-RU" altLang="ru-RU" dirty="0" err="1" smtClean="0">
                <a:solidFill>
                  <a:srgbClr val="000099"/>
                </a:solidFill>
              </a:rPr>
              <a:t>нм</a:t>
            </a:r>
            <a:r>
              <a:rPr lang="ru-RU" altLang="ru-RU" dirty="0" smtClean="0">
                <a:solidFill>
                  <a:srgbClr val="000099"/>
                </a:solidFill>
              </a:rPr>
              <a:t>, Э.А. </a:t>
            </a:r>
            <a:r>
              <a:rPr lang="ru-RU" altLang="ru-RU" dirty="0" err="1" smtClean="0">
                <a:solidFill>
                  <a:srgbClr val="000099"/>
                </a:solidFill>
              </a:rPr>
              <a:t>Руска</a:t>
            </a:r>
            <a:endParaRPr lang="ru-RU" altLang="ru-RU" dirty="0" smtClean="0">
              <a:solidFill>
                <a:srgbClr val="000099"/>
              </a:solidFill>
            </a:endParaRPr>
          </a:p>
          <a:p>
            <a:pPr lvl="1"/>
            <a:r>
              <a:rPr lang="ru-RU" altLang="ru-RU" dirty="0" smtClean="0">
                <a:solidFill>
                  <a:srgbClr val="000099"/>
                </a:solidFill>
              </a:rPr>
              <a:t>1939 г., первый коммерческий ПЭМ</a:t>
            </a:r>
            <a:r>
              <a:rPr lang="ru-RU" altLang="ru-RU" dirty="0">
                <a:solidFill>
                  <a:srgbClr val="000099"/>
                </a:solidFill>
              </a:rPr>
              <a:t>, разрешение </a:t>
            </a:r>
            <a:r>
              <a:rPr lang="en-US" altLang="ru-RU" dirty="0">
                <a:solidFill>
                  <a:srgbClr val="000099"/>
                </a:solidFill>
              </a:rPr>
              <a:t>~ </a:t>
            </a:r>
            <a:r>
              <a:rPr lang="en-US" altLang="ru-RU" dirty="0" smtClean="0">
                <a:solidFill>
                  <a:srgbClr val="000099"/>
                </a:solidFill>
              </a:rPr>
              <a:t>1</a:t>
            </a:r>
            <a:r>
              <a:rPr lang="ru-RU" altLang="ru-RU" dirty="0" smtClean="0">
                <a:solidFill>
                  <a:srgbClr val="000099"/>
                </a:solidFill>
              </a:rPr>
              <a:t>0 </a:t>
            </a:r>
            <a:r>
              <a:rPr lang="ru-RU" altLang="ru-RU" dirty="0" err="1" smtClean="0">
                <a:solidFill>
                  <a:srgbClr val="000099"/>
                </a:solidFill>
              </a:rPr>
              <a:t>нм</a:t>
            </a:r>
            <a:r>
              <a:rPr lang="en-US" altLang="ru-RU" dirty="0">
                <a:solidFill>
                  <a:srgbClr val="000099"/>
                </a:solidFill>
              </a:rPr>
              <a:t>,</a:t>
            </a:r>
            <a:r>
              <a:rPr lang="ru-RU" altLang="ru-RU" dirty="0" smtClean="0">
                <a:solidFill>
                  <a:srgbClr val="000099"/>
                </a:solidFill>
              </a:rPr>
              <a:t> </a:t>
            </a:r>
            <a:r>
              <a:rPr lang="en-US" altLang="ru-RU" dirty="0" smtClean="0">
                <a:solidFill>
                  <a:srgbClr val="000099"/>
                </a:solidFill>
              </a:rPr>
              <a:t>Siemens</a:t>
            </a:r>
            <a:endParaRPr lang="ru-RU" altLang="ru-RU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56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41" y="633413"/>
            <a:ext cx="8912197" cy="622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251520" y="53752"/>
            <a:ext cx="8640960" cy="1143000"/>
          </a:xfrm>
        </p:spPr>
        <p:txBody>
          <a:bodyPr/>
          <a:lstStyle/>
          <a:p>
            <a:r>
              <a:rPr lang="ru-RU" altLang="ru-RU" sz="3200" dirty="0" smtClean="0">
                <a:solidFill>
                  <a:srgbClr val="000099"/>
                </a:solidFill>
              </a:rPr>
              <a:t>Спектроскопия потерь энергии электронами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62255" y="1196752"/>
            <a:ext cx="25901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т</a:t>
            </a:r>
            <a:r>
              <a:rPr lang="ru-RU" dirty="0" smtClean="0">
                <a:solidFill>
                  <a:srgbClr val="FF0000"/>
                </a:solidFill>
              </a:rPr>
              <a:t>ипичный спектр</a:t>
            </a:r>
          </a:p>
          <a:p>
            <a:r>
              <a:rPr lang="ru-RU" sz="1600" dirty="0" smtClean="0">
                <a:solidFill>
                  <a:srgbClr val="000099"/>
                </a:solidFill>
              </a:rPr>
              <a:t>(углеродные </a:t>
            </a:r>
            <a:r>
              <a:rPr lang="ru-RU" sz="1600" dirty="0" err="1" smtClean="0">
                <a:solidFill>
                  <a:srgbClr val="000099"/>
                </a:solidFill>
              </a:rPr>
              <a:t>нанотрубки</a:t>
            </a:r>
            <a:r>
              <a:rPr lang="ru-RU" sz="1600" dirty="0" smtClean="0">
                <a:solidFill>
                  <a:srgbClr val="000099"/>
                </a:solidFill>
              </a:rPr>
              <a:t>)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16515" y="1916832"/>
            <a:ext cx="20954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/>
              <a:t>1</a:t>
            </a:r>
            <a:r>
              <a:rPr lang="en-US" sz="1800" dirty="0" smtClean="0"/>
              <a:t>)</a:t>
            </a:r>
            <a:r>
              <a:rPr lang="ru-RU" sz="1800" dirty="0" smtClean="0"/>
              <a:t> </a:t>
            </a:r>
            <a:r>
              <a:rPr lang="en-US" sz="1800" dirty="0" smtClean="0"/>
              <a:t>zero-loss peak</a:t>
            </a:r>
          </a:p>
          <a:p>
            <a:r>
              <a:rPr lang="en-US" sz="1800" dirty="0" smtClean="0"/>
              <a:t>2) </a:t>
            </a:r>
            <a:r>
              <a:rPr lang="en-US" sz="1800" dirty="0" err="1"/>
              <a:t>p</a:t>
            </a:r>
            <a:r>
              <a:rPr lang="en-US" sz="1800" dirty="0" err="1" smtClean="0"/>
              <a:t>lasmon</a:t>
            </a:r>
            <a:r>
              <a:rPr lang="en-US" sz="1800" dirty="0" smtClean="0"/>
              <a:t> losses</a:t>
            </a:r>
          </a:p>
          <a:p>
            <a:r>
              <a:rPr lang="en-US" sz="1800" dirty="0" smtClean="0"/>
              <a:t>3) core-loss region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41777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012160" y="2708921"/>
            <a:ext cx="28803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0099"/>
                </a:solidFill>
              </a:rPr>
              <a:t>Изображение темного поля, частицы </a:t>
            </a:r>
            <a:r>
              <a:rPr lang="en-US" sz="2800" dirty="0" smtClean="0">
                <a:solidFill>
                  <a:srgbClr val="000099"/>
                </a:solidFill>
              </a:rPr>
              <a:t>Fe</a:t>
            </a:r>
            <a:r>
              <a:rPr lang="en-US" sz="2800" baseline="-25000" dirty="0" smtClean="0">
                <a:solidFill>
                  <a:srgbClr val="000099"/>
                </a:solidFill>
              </a:rPr>
              <a:t>2</a:t>
            </a:r>
            <a:r>
              <a:rPr lang="en-US" sz="2800" dirty="0" smtClean="0">
                <a:solidFill>
                  <a:srgbClr val="000099"/>
                </a:solidFill>
              </a:rPr>
              <a:t>O</a:t>
            </a:r>
            <a:r>
              <a:rPr lang="en-US" sz="2800" baseline="-25000" dirty="0" smtClean="0">
                <a:solidFill>
                  <a:srgbClr val="000099"/>
                </a:solidFill>
              </a:rPr>
              <a:t>3</a:t>
            </a:r>
            <a:r>
              <a:rPr lang="en-US" sz="2800" dirty="0" smtClean="0">
                <a:solidFill>
                  <a:srgbClr val="000099"/>
                </a:solidFill>
              </a:rPr>
              <a:t>-SiO</a:t>
            </a:r>
            <a:r>
              <a:rPr lang="en-US" sz="2800" baseline="-25000" dirty="0" smtClean="0">
                <a:solidFill>
                  <a:srgbClr val="000099"/>
                </a:solidFill>
              </a:rPr>
              <a:t>2</a:t>
            </a:r>
            <a:endParaRPr lang="ru-RU" sz="2800" baseline="-25000" dirty="0">
              <a:solidFill>
                <a:srgbClr val="000099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5112568" cy="5112568"/>
          </a:xfrm>
          <a:prstGeom prst="rect">
            <a:avLst/>
          </a:prstGeom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747047"/>
            <a:ext cx="7438689" cy="61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251520" y="53752"/>
            <a:ext cx="8640960" cy="1143000"/>
          </a:xfrm>
        </p:spPr>
        <p:txBody>
          <a:bodyPr/>
          <a:lstStyle/>
          <a:p>
            <a:r>
              <a:rPr lang="ru-RU" altLang="ru-RU" sz="3200" dirty="0" smtClean="0">
                <a:solidFill>
                  <a:srgbClr val="000099"/>
                </a:solidFill>
              </a:rPr>
              <a:t>Спектроскопия потерь энергии электронами</a:t>
            </a:r>
          </a:p>
        </p:txBody>
      </p:sp>
    </p:spTree>
    <p:extLst>
      <p:ext uri="{BB962C8B-B14F-4D97-AF65-F5344CB8AC3E}">
        <p14:creationId xmlns:p14="http://schemas.microsoft.com/office/powerpoint/2010/main" val="426811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251520" y="53752"/>
            <a:ext cx="8640960" cy="1143000"/>
          </a:xfrm>
        </p:spPr>
        <p:txBody>
          <a:bodyPr/>
          <a:lstStyle/>
          <a:p>
            <a:r>
              <a:rPr lang="ru-RU" altLang="ru-RU" sz="3200" dirty="0">
                <a:solidFill>
                  <a:srgbClr val="000099"/>
                </a:solidFill>
              </a:rPr>
              <a:t>Энергетически фильтруемая просвечивающая электронная микроскопия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40" y="1142052"/>
            <a:ext cx="8139316" cy="5702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3" y="3429000"/>
            <a:ext cx="17281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err="1" smtClean="0">
                <a:solidFill>
                  <a:srgbClr val="CCECFF"/>
                </a:solidFill>
              </a:rPr>
              <a:t>наночастица</a:t>
            </a:r>
            <a:r>
              <a:rPr lang="ru-RU" sz="1800" dirty="0" smtClean="0">
                <a:solidFill>
                  <a:srgbClr val="CCECFF"/>
                </a:solidFill>
              </a:rPr>
              <a:t> оксида марганца на дырчатой углеродной пленке-подложке,</a:t>
            </a:r>
          </a:p>
          <a:p>
            <a:r>
              <a:rPr lang="ru-RU" sz="1800" dirty="0">
                <a:solidFill>
                  <a:srgbClr val="CCECFF"/>
                </a:solidFill>
              </a:rPr>
              <a:t>к</a:t>
            </a:r>
            <a:r>
              <a:rPr lang="ru-RU" sz="1800" dirty="0" smtClean="0">
                <a:solidFill>
                  <a:srgbClr val="CCECFF"/>
                </a:solidFill>
              </a:rPr>
              <a:t>расный – </a:t>
            </a:r>
            <a:r>
              <a:rPr lang="en-US" sz="1800" dirty="0" smtClean="0">
                <a:solidFill>
                  <a:srgbClr val="CCECFF"/>
                </a:solidFill>
              </a:rPr>
              <a:t>C</a:t>
            </a:r>
            <a:endParaRPr lang="ru-RU" sz="1800" dirty="0" smtClean="0">
              <a:solidFill>
                <a:srgbClr val="CCECFF"/>
              </a:solidFill>
            </a:endParaRPr>
          </a:p>
          <a:p>
            <a:r>
              <a:rPr lang="ru-RU" sz="1800" dirty="0" smtClean="0">
                <a:solidFill>
                  <a:srgbClr val="CCECFF"/>
                </a:solidFill>
              </a:rPr>
              <a:t>зеленый – </a:t>
            </a:r>
            <a:r>
              <a:rPr lang="en-US" sz="1800" dirty="0" smtClean="0">
                <a:solidFill>
                  <a:srgbClr val="CCECFF"/>
                </a:solidFill>
              </a:rPr>
              <a:t>O</a:t>
            </a:r>
          </a:p>
          <a:p>
            <a:r>
              <a:rPr lang="ru-RU" sz="1800" dirty="0" smtClean="0">
                <a:solidFill>
                  <a:srgbClr val="CCECFF"/>
                </a:solidFill>
              </a:rPr>
              <a:t>синий - </a:t>
            </a:r>
            <a:r>
              <a:rPr lang="en-US" sz="1800" dirty="0" err="1" smtClean="0">
                <a:solidFill>
                  <a:srgbClr val="CCECFF"/>
                </a:solidFill>
              </a:rPr>
              <a:t>Mn</a:t>
            </a:r>
            <a:endParaRPr lang="ru-RU" sz="1800" dirty="0">
              <a:solidFill>
                <a:srgbClr val="CCEC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2160" y="1196752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CCECFF"/>
                </a:solidFill>
              </a:rPr>
              <a:t>к</a:t>
            </a:r>
            <a:r>
              <a:rPr lang="ru-RU" sz="1800" dirty="0" smtClean="0">
                <a:solidFill>
                  <a:srgbClr val="CCECFF"/>
                </a:solidFill>
              </a:rPr>
              <a:t>арта распределения </a:t>
            </a:r>
            <a:r>
              <a:rPr lang="en-US" sz="1800" dirty="0" smtClean="0">
                <a:solidFill>
                  <a:srgbClr val="CCECFF"/>
                </a:solidFill>
              </a:rPr>
              <a:t>C</a:t>
            </a:r>
            <a:endParaRPr lang="ru-RU" sz="1800" dirty="0">
              <a:solidFill>
                <a:srgbClr val="CCEC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2160" y="4089846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CCECFF"/>
                </a:solidFill>
              </a:rPr>
              <a:t>к</a:t>
            </a:r>
            <a:r>
              <a:rPr lang="ru-RU" sz="1800" dirty="0" smtClean="0">
                <a:solidFill>
                  <a:srgbClr val="CCECFF"/>
                </a:solidFill>
              </a:rPr>
              <a:t>арта распределения </a:t>
            </a:r>
            <a:r>
              <a:rPr lang="en-US" sz="1800" dirty="0" err="1" smtClean="0">
                <a:solidFill>
                  <a:srgbClr val="CCECFF"/>
                </a:solidFill>
              </a:rPr>
              <a:t>Mn</a:t>
            </a:r>
            <a:endParaRPr lang="ru-RU" sz="1800" dirty="0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63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4"/>
          <a:stretch/>
        </p:blipFill>
        <p:spPr bwMode="auto">
          <a:xfrm>
            <a:off x="0" y="959815"/>
            <a:ext cx="9143999" cy="585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251520" y="53752"/>
            <a:ext cx="8640960" cy="1143000"/>
          </a:xfrm>
        </p:spPr>
        <p:txBody>
          <a:bodyPr/>
          <a:lstStyle/>
          <a:p>
            <a:r>
              <a:rPr lang="ru-RU" altLang="ru-RU" sz="3200" dirty="0">
                <a:solidFill>
                  <a:srgbClr val="000099"/>
                </a:solidFill>
              </a:rPr>
              <a:t>Энергетически фильтруемая просвечивающая электронная микроскопия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778" y="1086107"/>
            <a:ext cx="3035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dirty="0" err="1">
                <a:solidFill>
                  <a:srgbClr val="000099"/>
                </a:solidFill>
              </a:rPr>
              <a:t>б</a:t>
            </a:r>
            <a:r>
              <a:rPr lang="ru-RU" sz="1800" dirty="0" err="1" smtClean="0">
                <a:solidFill>
                  <a:srgbClr val="000099"/>
                </a:solidFill>
              </a:rPr>
              <a:t>локсополимер</a:t>
            </a:r>
            <a:r>
              <a:rPr lang="ru-RU" sz="1800" dirty="0" smtClean="0">
                <a:solidFill>
                  <a:srgbClr val="000099"/>
                </a:solidFill>
              </a:rPr>
              <a:t> ПФС-</a:t>
            </a:r>
            <a:r>
              <a:rPr lang="en-US" sz="1800" i="1" dirty="0" smtClean="0">
                <a:solidFill>
                  <a:srgbClr val="000099"/>
                </a:solidFill>
              </a:rPr>
              <a:t>b</a:t>
            </a:r>
            <a:r>
              <a:rPr lang="ru-RU" sz="1800" dirty="0" smtClean="0">
                <a:solidFill>
                  <a:srgbClr val="000099"/>
                </a:solidFill>
              </a:rPr>
              <a:t>-ПС</a:t>
            </a:r>
            <a:endParaRPr lang="ru-RU" sz="1800" dirty="0">
              <a:solidFill>
                <a:srgbClr val="0000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3979306"/>
            <a:ext cx="200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dirty="0" err="1" smtClean="0">
                <a:solidFill>
                  <a:srgbClr val="000099"/>
                </a:solidFill>
              </a:rPr>
              <a:t>гомополимер</a:t>
            </a:r>
            <a:r>
              <a:rPr lang="ru-RU" sz="1800" dirty="0" smtClean="0">
                <a:solidFill>
                  <a:srgbClr val="000099"/>
                </a:solidFill>
              </a:rPr>
              <a:t> ПС</a:t>
            </a:r>
            <a:endParaRPr lang="ru-RU" sz="1800" dirty="0">
              <a:solidFill>
                <a:srgbClr val="0000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08182" y="5639077"/>
            <a:ext cx="1495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>
                <a:solidFill>
                  <a:srgbClr val="000099"/>
                </a:solidFill>
              </a:rPr>
              <a:t>50 </a:t>
            </a:r>
            <a:r>
              <a:rPr lang="ru-RU" sz="1800" dirty="0" err="1" smtClean="0">
                <a:solidFill>
                  <a:srgbClr val="000099"/>
                </a:solidFill>
              </a:rPr>
              <a:t>нм</a:t>
            </a:r>
            <a:r>
              <a:rPr lang="ru-RU" sz="1800" dirty="0" smtClean="0">
                <a:solidFill>
                  <a:srgbClr val="000099"/>
                </a:solidFill>
              </a:rPr>
              <a:t> срезы</a:t>
            </a:r>
            <a:endParaRPr lang="ru-RU" sz="1800" dirty="0">
              <a:solidFill>
                <a:srgbClr val="0000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42485" y="1174581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CCFFFF"/>
                </a:solidFill>
              </a:rPr>
              <a:t>zero-loss imaging</a:t>
            </a:r>
            <a:endParaRPr lang="ru-RU" sz="1800" dirty="0">
              <a:solidFill>
                <a:srgbClr val="CC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55364" y="4005064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CCFFFF"/>
                </a:solidFill>
              </a:rPr>
              <a:t>230 eV</a:t>
            </a:r>
            <a:r>
              <a:rPr lang="ru-RU" sz="1800" dirty="0" smtClean="0">
                <a:solidFill>
                  <a:srgbClr val="CCFFFF"/>
                </a:solidFill>
              </a:rPr>
              <a:t> </a:t>
            </a:r>
            <a:r>
              <a:rPr lang="en-US" sz="1800" dirty="0" smtClean="0">
                <a:solidFill>
                  <a:srgbClr val="CCFFFF"/>
                </a:solidFill>
              </a:rPr>
              <a:t>loss imaging</a:t>
            </a:r>
            <a:endParaRPr lang="ru-RU" sz="1800" dirty="0">
              <a:solidFill>
                <a:srgbClr val="CC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85720" y="4005064"/>
            <a:ext cx="2308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CCFFFF"/>
                </a:solidFill>
              </a:rPr>
              <a:t>Fe L</a:t>
            </a:r>
            <a:r>
              <a:rPr lang="en-US" sz="1800" baseline="-25000" dirty="0" smtClean="0">
                <a:solidFill>
                  <a:srgbClr val="CCFFFF"/>
                </a:solidFill>
              </a:rPr>
              <a:t>2,3</a:t>
            </a:r>
            <a:r>
              <a:rPr lang="en-US" sz="1800" dirty="0" smtClean="0">
                <a:solidFill>
                  <a:srgbClr val="CCFFFF"/>
                </a:solidFill>
              </a:rPr>
              <a:t> edge imaging</a:t>
            </a:r>
            <a:endParaRPr lang="ru-RU" sz="1800" dirty="0">
              <a:solidFill>
                <a:srgbClr val="CC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27876" y="1196752"/>
            <a:ext cx="1436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99"/>
                </a:solidFill>
              </a:rPr>
              <a:t>Fe L</a:t>
            </a:r>
            <a:r>
              <a:rPr lang="en-US" sz="1800" baseline="-25000" dirty="0" smtClean="0">
                <a:solidFill>
                  <a:srgbClr val="000099"/>
                </a:solidFill>
              </a:rPr>
              <a:t>2,3</a:t>
            </a:r>
            <a:r>
              <a:rPr lang="en-US" sz="1800" dirty="0" smtClean="0">
                <a:solidFill>
                  <a:srgbClr val="000099"/>
                </a:solidFill>
              </a:rPr>
              <a:t> </a:t>
            </a:r>
            <a:r>
              <a:rPr lang="en-US" sz="1800" dirty="0">
                <a:solidFill>
                  <a:srgbClr val="000099"/>
                </a:solidFill>
              </a:rPr>
              <a:t>edge</a:t>
            </a:r>
            <a:endParaRPr lang="ru-RU" sz="18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57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85" y="1002627"/>
            <a:ext cx="8345871" cy="5882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251520" y="53752"/>
            <a:ext cx="8640960" cy="1143000"/>
          </a:xfrm>
        </p:spPr>
        <p:txBody>
          <a:bodyPr/>
          <a:lstStyle/>
          <a:p>
            <a:r>
              <a:rPr lang="ru-RU" altLang="ru-RU" sz="3200" dirty="0">
                <a:solidFill>
                  <a:srgbClr val="000099"/>
                </a:solidFill>
              </a:rPr>
              <a:t>Энергетически фильтруемая просвечивающая электронная микроскопия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11432" y="6453336"/>
            <a:ext cx="4065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0099"/>
                </a:solidFill>
              </a:rPr>
              <a:t>образец получен лазерной абляцией </a:t>
            </a:r>
            <a:r>
              <a:rPr lang="en-US" sz="1600" dirty="0" smtClean="0">
                <a:solidFill>
                  <a:srgbClr val="000099"/>
                </a:solidFill>
              </a:rPr>
              <a:t>BN</a:t>
            </a:r>
            <a:endParaRPr lang="ru-RU" sz="16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21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251520" y="53752"/>
            <a:ext cx="8640960" cy="1143000"/>
          </a:xfrm>
        </p:spPr>
        <p:txBody>
          <a:bodyPr/>
          <a:lstStyle/>
          <a:p>
            <a:r>
              <a:rPr lang="ru-RU" altLang="ru-RU" sz="3200" dirty="0">
                <a:solidFill>
                  <a:srgbClr val="000099"/>
                </a:solidFill>
              </a:rPr>
              <a:t>Энергетически фильтруемая просвечивающая электронная микроскопия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26" y="1059859"/>
            <a:ext cx="8064822" cy="582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173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251520" y="53752"/>
            <a:ext cx="8640960" cy="1143000"/>
          </a:xfrm>
        </p:spPr>
        <p:txBody>
          <a:bodyPr/>
          <a:lstStyle/>
          <a:p>
            <a:r>
              <a:rPr lang="ru-RU" altLang="ru-RU" sz="3200" dirty="0" smtClean="0">
                <a:solidFill>
                  <a:srgbClr val="000099"/>
                </a:solidFill>
              </a:rPr>
              <a:t>Коррекция в ЭФПЭМ: </a:t>
            </a:r>
            <a:r>
              <a:rPr lang="en-US" altLang="ru-RU" sz="3200" dirty="0" smtClean="0">
                <a:solidFill>
                  <a:srgbClr val="000099"/>
                </a:solidFill>
              </a:rPr>
              <a:t>zero-loss imaging</a:t>
            </a:r>
            <a:endParaRPr lang="ru-RU" altLang="ru-RU" sz="3200" dirty="0">
              <a:solidFill>
                <a:srgbClr val="000099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" y="980728"/>
            <a:ext cx="8775700" cy="4343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4150" y="5469031"/>
            <a:ext cx="4387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rgbClr val="000099"/>
                </a:solidFill>
              </a:rPr>
              <a:t>Обычное </a:t>
            </a:r>
            <a:r>
              <a:rPr lang="ru-RU" sz="1800" dirty="0" err="1" smtClean="0">
                <a:solidFill>
                  <a:srgbClr val="000099"/>
                </a:solidFill>
              </a:rPr>
              <a:t>светлопольное</a:t>
            </a:r>
            <a:r>
              <a:rPr lang="ru-RU" sz="1800" dirty="0" smtClean="0">
                <a:solidFill>
                  <a:srgbClr val="000099"/>
                </a:solidFill>
              </a:rPr>
              <a:t> изображение 400 </a:t>
            </a:r>
            <a:r>
              <a:rPr lang="ru-RU" sz="1800" dirty="0" err="1" smtClean="0">
                <a:solidFill>
                  <a:srgbClr val="000099"/>
                </a:solidFill>
              </a:rPr>
              <a:t>нм</a:t>
            </a:r>
            <a:r>
              <a:rPr lang="ru-RU" sz="1800" dirty="0" smtClean="0">
                <a:solidFill>
                  <a:srgbClr val="000099"/>
                </a:solidFill>
              </a:rPr>
              <a:t> </a:t>
            </a:r>
            <a:r>
              <a:rPr lang="ru-RU" sz="1800" dirty="0" err="1" smtClean="0">
                <a:solidFill>
                  <a:srgbClr val="000099"/>
                </a:solidFill>
              </a:rPr>
              <a:t>контрастированной</a:t>
            </a:r>
            <a:r>
              <a:rPr lang="ru-RU" sz="1800" dirty="0" smtClean="0">
                <a:solidFill>
                  <a:srgbClr val="000099"/>
                </a:solidFill>
              </a:rPr>
              <a:t> пленки сополимера </a:t>
            </a:r>
            <a:r>
              <a:rPr lang="en-US" sz="1800" dirty="0" smtClean="0">
                <a:solidFill>
                  <a:srgbClr val="000099"/>
                </a:solidFill>
              </a:rPr>
              <a:t>ABS: </a:t>
            </a:r>
            <a:r>
              <a:rPr lang="ru-RU" sz="1800" dirty="0" smtClean="0">
                <a:solidFill>
                  <a:srgbClr val="000099"/>
                </a:solidFill>
              </a:rPr>
              <a:t>акрилонитрила, бутадиена и стирола</a:t>
            </a:r>
            <a:endParaRPr lang="ru-RU" sz="1800" dirty="0">
              <a:solidFill>
                <a:srgbClr val="0000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6638" y="5469031"/>
            <a:ext cx="4387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rgbClr val="000099"/>
                </a:solidFill>
              </a:rPr>
              <a:t>То</a:t>
            </a:r>
            <a:r>
              <a:rPr lang="ru-RU" sz="1800" dirty="0">
                <a:solidFill>
                  <a:srgbClr val="000099"/>
                </a:solidFill>
              </a:rPr>
              <a:t>т</a:t>
            </a:r>
            <a:r>
              <a:rPr lang="ru-RU" sz="1800" dirty="0" smtClean="0">
                <a:solidFill>
                  <a:srgbClr val="000099"/>
                </a:solidFill>
              </a:rPr>
              <a:t> же участок образца с исключением </a:t>
            </a:r>
            <a:r>
              <a:rPr lang="ru-RU" sz="1800" dirty="0" err="1" smtClean="0">
                <a:solidFill>
                  <a:srgbClr val="000099"/>
                </a:solidFill>
              </a:rPr>
              <a:t>неупруго</a:t>
            </a:r>
            <a:r>
              <a:rPr lang="ru-RU" sz="1800" dirty="0" smtClean="0">
                <a:solidFill>
                  <a:srgbClr val="000099"/>
                </a:solidFill>
              </a:rPr>
              <a:t> рассеянных электронов (</a:t>
            </a:r>
            <a:r>
              <a:rPr lang="en-US" sz="1800" dirty="0" smtClean="0">
                <a:solidFill>
                  <a:srgbClr val="000099"/>
                </a:solidFill>
              </a:rPr>
              <a:t>zero-loss filtering</a:t>
            </a:r>
            <a:r>
              <a:rPr lang="ru-RU" sz="1800" dirty="0" smtClean="0">
                <a:solidFill>
                  <a:srgbClr val="000099"/>
                </a:solidFill>
              </a:rPr>
              <a:t>)</a:t>
            </a:r>
            <a:endParaRPr lang="ru-RU" sz="18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11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sz="4000" dirty="0" smtClean="0">
                <a:solidFill>
                  <a:srgbClr val="000099"/>
                </a:solidFill>
              </a:rPr>
              <a:t>Новые разработки в ПЭМ</a:t>
            </a:r>
            <a:endParaRPr lang="en-GB" altLang="ru-RU" sz="4000" dirty="0" smtClean="0">
              <a:solidFill>
                <a:srgbClr val="000099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12874"/>
            <a:ext cx="7772400" cy="48244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800" dirty="0" smtClean="0">
                <a:solidFill>
                  <a:srgbClr val="000099"/>
                </a:solidFill>
              </a:rPr>
              <a:t>Прогресс в развитии методов просвечивающей электронной микроскопии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ru-RU" sz="2400" dirty="0" smtClean="0">
                <a:solidFill>
                  <a:srgbClr val="000099"/>
                </a:solidFill>
              </a:rPr>
              <a:t>Автоэмиссионный катод</a:t>
            </a:r>
          </a:p>
          <a:p>
            <a:pPr lvl="2" eaLnBrk="1" hangingPunct="1">
              <a:lnSpc>
                <a:spcPct val="80000"/>
              </a:lnSpc>
            </a:pPr>
            <a:r>
              <a:rPr lang="ru-RU" altLang="ru-RU" sz="2000" dirty="0" smtClean="0">
                <a:solidFill>
                  <a:srgbClr val="000099"/>
                </a:solidFill>
              </a:rPr>
              <a:t>Пространственная и временная когерентность пучка, контрастность, снижение хроматической аберрации (ПЭМ)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ru-RU" sz="2400" dirty="0" smtClean="0">
                <a:solidFill>
                  <a:srgbClr val="000099"/>
                </a:solidFill>
              </a:rPr>
              <a:t>Энергетические фильтры (ПЭМ)</a:t>
            </a:r>
          </a:p>
          <a:p>
            <a:pPr lvl="2" eaLnBrk="1" hangingPunct="1">
              <a:lnSpc>
                <a:spcPct val="80000"/>
              </a:lnSpc>
            </a:pPr>
            <a:r>
              <a:rPr lang="ru-RU" altLang="ru-RU" sz="2000" dirty="0" smtClean="0">
                <a:solidFill>
                  <a:srgbClr val="000099"/>
                </a:solidFill>
              </a:rPr>
              <a:t>Контрастность, элементный анализ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ru-RU" sz="2400" dirty="0" smtClean="0">
                <a:solidFill>
                  <a:srgbClr val="000099"/>
                </a:solidFill>
              </a:rPr>
              <a:t>Аппаратная коррекция аберраций (ПЭМ)</a:t>
            </a:r>
            <a:endParaRPr lang="en-US" altLang="ru-RU" sz="2400" dirty="0" smtClean="0">
              <a:solidFill>
                <a:srgbClr val="000099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ru-RU" altLang="ru-RU" sz="2400" dirty="0" smtClean="0">
                <a:solidFill>
                  <a:srgbClr val="000099"/>
                </a:solidFill>
              </a:rPr>
              <a:t>Методы фазового контраста, математического анализа изображений</a:t>
            </a:r>
            <a:r>
              <a:rPr lang="en-US" altLang="ru-RU" sz="2400" dirty="0" smtClean="0">
                <a:solidFill>
                  <a:srgbClr val="000099"/>
                </a:solidFill>
              </a:rPr>
              <a:t>, SPA</a:t>
            </a:r>
            <a:r>
              <a:rPr lang="ru-RU" altLang="ru-RU" sz="2400" dirty="0" smtClean="0">
                <a:solidFill>
                  <a:srgbClr val="000099"/>
                </a:solidFill>
              </a:rPr>
              <a:t>, томография, реконструкция </a:t>
            </a:r>
            <a:r>
              <a:rPr lang="en-US" altLang="ru-RU" sz="2400" dirty="0" smtClean="0">
                <a:solidFill>
                  <a:srgbClr val="000099"/>
                </a:solidFill>
              </a:rPr>
              <a:t>3D </a:t>
            </a:r>
            <a:r>
              <a:rPr lang="ru-RU" altLang="ru-RU" sz="2400" dirty="0" smtClean="0">
                <a:solidFill>
                  <a:srgbClr val="000099"/>
                </a:solidFill>
              </a:rPr>
              <a:t>структуры (ПЭМ)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ru-RU" sz="2400" dirty="0" smtClean="0">
                <a:solidFill>
                  <a:srgbClr val="000099"/>
                </a:solidFill>
              </a:rPr>
              <a:t>Исследования в растворе (крио ПЭМ)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ru-RU" sz="2400" dirty="0" smtClean="0">
                <a:solidFill>
                  <a:srgbClr val="000099"/>
                </a:solidFill>
              </a:rPr>
              <a:t>Электронная голография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8438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sz="4000" smtClean="0">
                <a:solidFill>
                  <a:srgbClr val="000099"/>
                </a:solidFill>
              </a:rPr>
              <a:t>Микрографии ЭМ молекул ДНК</a:t>
            </a:r>
            <a:endParaRPr lang="en-GB" altLang="ru-RU" sz="4000" smtClean="0">
              <a:solidFill>
                <a:srgbClr val="000099"/>
              </a:solidFill>
            </a:endParaRPr>
          </a:p>
        </p:txBody>
      </p:sp>
      <p:pic>
        <p:nvPicPr>
          <p:cNvPr id="46083" name="Picture 3" descr="haji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" y="1268413"/>
            <a:ext cx="4129088" cy="4972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323850" y="6453188"/>
            <a:ext cx="4032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1400">
                <a:solidFill>
                  <a:schemeClr val="tx2"/>
                </a:solidFill>
              </a:rPr>
              <a:t>Hajibagheri</a:t>
            </a:r>
            <a:r>
              <a:rPr lang="ru-RU" altLang="ru-RU" sz="1400">
                <a:solidFill>
                  <a:schemeClr val="tx2"/>
                </a:solidFill>
              </a:rPr>
              <a:t> </a:t>
            </a:r>
            <a:r>
              <a:rPr lang="en-GB" altLang="ru-RU" sz="1400">
                <a:solidFill>
                  <a:schemeClr val="tx2"/>
                </a:solidFill>
              </a:rPr>
              <a:t>// Molec. Biotechnol</a:t>
            </a:r>
            <a:r>
              <a:rPr lang="ru-RU" altLang="ru-RU" sz="1400">
                <a:solidFill>
                  <a:schemeClr val="tx2"/>
                </a:solidFill>
              </a:rPr>
              <a:t>. </a:t>
            </a:r>
            <a:r>
              <a:rPr lang="ru-RU" altLang="ru-RU" sz="1400" b="1">
                <a:solidFill>
                  <a:schemeClr val="tx2"/>
                </a:solidFill>
              </a:rPr>
              <a:t>2000</a:t>
            </a:r>
            <a:r>
              <a:rPr lang="en-GB" altLang="ru-RU" sz="1400">
                <a:solidFill>
                  <a:schemeClr val="tx2"/>
                </a:solidFill>
              </a:rPr>
              <a:t>, </a:t>
            </a:r>
            <a:r>
              <a:rPr lang="ru-RU" altLang="ru-RU" sz="1400">
                <a:solidFill>
                  <a:schemeClr val="tx2"/>
                </a:solidFill>
              </a:rPr>
              <a:t>15</a:t>
            </a:r>
            <a:r>
              <a:rPr lang="en-GB" altLang="ru-RU" sz="1400">
                <a:solidFill>
                  <a:schemeClr val="tx2"/>
                </a:solidFill>
              </a:rPr>
              <a:t>, </a:t>
            </a:r>
            <a:r>
              <a:rPr lang="ru-RU" altLang="ru-RU" sz="1400">
                <a:solidFill>
                  <a:schemeClr val="tx2"/>
                </a:solidFill>
              </a:rPr>
              <a:t>167</a:t>
            </a:r>
            <a:endParaRPr lang="en-GB" altLang="ru-RU" sz="1400">
              <a:solidFill>
                <a:schemeClr val="tx2"/>
              </a:solidFill>
            </a:endParaRPr>
          </a:p>
        </p:txBody>
      </p:sp>
      <p:pic>
        <p:nvPicPr>
          <p:cNvPr id="46085" name="Picture 7" descr="yaff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80000" y="1268413"/>
            <a:ext cx="3481388" cy="4979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086" name="Text Box 8"/>
          <p:cNvSpPr txBox="1">
            <a:spLocks noChangeArrowheads="1"/>
          </p:cNvSpPr>
          <p:nvPr/>
        </p:nvSpPr>
        <p:spPr bwMode="auto">
          <a:xfrm>
            <a:off x="4424363" y="6453188"/>
            <a:ext cx="46116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1400">
                <a:solidFill>
                  <a:schemeClr val="tx2"/>
                </a:solidFill>
              </a:rPr>
              <a:t>Yaffe </a:t>
            </a:r>
            <a:r>
              <a:rPr lang="en-US" altLang="ru-RU" sz="1400" i="1">
                <a:solidFill>
                  <a:schemeClr val="tx2"/>
                </a:solidFill>
              </a:rPr>
              <a:t>et al</a:t>
            </a:r>
            <a:r>
              <a:rPr lang="en-US" altLang="ru-RU" sz="1400">
                <a:solidFill>
                  <a:schemeClr val="tx2"/>
                </a:solidFill>
              </a:rPr>
              <a:t>. </a:t>
            </a:r>
            <a:r>
              <a:rPr lang="en-GB" altLang="ru-RU" sz="1400">
                <a:solidFill>
                  <a:schemeClr val="tx2"/>
                </a:solidFill>
              </a:rPr>
              <a:t>// </a:t>
            </a:r>
            <a:r>
              <a:rPr lang="pl-PL" altLang="ru-RU" sz="1400">
                <a:solidFill>
                  <a:schemeClr val="tx2"/>
                </a:solidFill>
              </a:rPr>
              <a:t>Proc. Natl. Acad. Sci. USA </a:t>
            </a:r>
            <a:r>
              <a:rPr lang="pl-PL" altLang="ru-RU" sz="1400" b="1">
                <a:solidFill>
                  <a:schemeClr val="tx2"/>
                </a:solidFill>
              </a:rPr>
              <a:t>1996</a:t>
            </a:r>
            <a:r>
              <a:rPr lang="en-GB" altLang="ru-RU" sz="1400">
                <a:solidFill>
                  <a:schemeClr val="tx2"/>
                </a:solidFill>
              </a:rPr>
              <a:t>, </a:t>
            </a:r>
            <a:r>
              <a:rPr lang="ru-RU" altLang="ru-RU" sz="1400">
                <a:solidFill>
                  <a:schemeClr val="tx2"/>
                </a:solidFill>
              </a:rPr>
              <a:t>93, 5341</a:t>
            </a:r>
            <a:endParaRPr lang="en-GB" altLang="ru-RU" sz="1400">
              <a:solidFill>
                <a:schemeClr val="tx2"/>
              </a:solidFill>
            </a:endParaRPr>
          </a:p>
        </p:txBody>
      </p:sp>
      <p:sp>
        <p:nvSpPr>
          <p:cNvPr id="46087" name="Text Box 9"/>
          <p:cNvSpPr txBox="1">
            <a:spLocks noChangeArrowheads="1"/>
          </p:cNvSpPr>
          <p:nvPr/>
        </p:nvSpPr>
        <p:spPr bwMode="auto">
          <a:xfrm>
            <a:off x="468313" y="1341438"/>
            <a:ext cx="876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CCFFFF"/>
                </a:solidFill>
              </a:rPr>
              <a:t>ПЭМ</a:t>
            </a:r>
            <a:endParaRPr lang="en-GB" altLang="ru-RU" sz="2400" b="1">
              <a:solidFill>
                <a:srgbClr val="CCFFFF"/>
              </a:solidFill>
            </a:endParaRPr>
          </a:p>
        </p:txBody>
      </p:sp>
      <p:sp>
        <p:nvSpPr>
          <p:cNvPr id="46088" name="Text Box 10"/>
          <p:cNvSpPr txBox="1">
            <a:spLocks noChangeArrowheads="1"/>
          </p:cNvSpPr>
          <p:nvPr/>
        </p:nvSpPr>
        <p:spPr bwMode="auto">
          <a:xfrm>
            <a:off x="5148263" y="1341438"/>
            <a:ext cx="1704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CCFFFF"/>
                </a:solidFill>
              </a:rPr>
              <a:t>Крио СЭМ</a:t>
            </a:r>
            <a:endParaRPr lang="en-GB" altLang="ru-RU" sz="2400" b="1">
              <a:solidFill>
                <a:srgbClr val="CC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sz="4000" smtClean="0">
                <a:solidFill>
                  <a:srgbClr val="000099"/>
                </a:solidFill>
              </a:rPr>
              <a:t>ССМ и ПЭМ изображения комплексов ДНК</a:t>
            </a:r>
            <a:endParaRPr lang="en-GB" altLang="ru-RU" sz="4000" smtClean="0">
              <a:solidFill>
                <a:srgbClr val="000099"/>
              </a:solidFill>
            </a:endParaRPr>
          </a:p>
        </p:txBody>
      </p:sp>
      <p:pic>
        <p:nvPicPr>
          <p:cNvPr id="48131" name="Picture 6" descr="chim_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3700" y="1557338"/>
            <a:ext cx="5816600" cy="3873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8132" name="Text Box 7"/>
          <p:cNvSpPr txBox="1">
            <a:spLocks noChangeArrowheads="1"/>
          </p:cNvSpPr>
          <p:nvPr/>
        </p:nvSpPr>
        <p:spPr bwMode="auto">
          <a:xfrm>
            <a:off x="4500563" y="6453188"/>
            <a:ext cx="45354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1600">
                <a:solidFill>
                  <a:schemeClr val="tx2"/>
                </a:solidFill>
              </a:rPr>
              <a:t>Chim</a:t>
            </a:r>
            <a:r>
              <a:rPr lang="ru-RU" altLang="ru-RU" sz="1600">
                <a:solidFill>
                  <a:schemeClr val="tx2"/>
                </a:solidFill>
              </a:rPr>
              <a:t> </a:t>
            </a:r>
            <a:r>
              <a:rPr lang="en-GB" altLang="ru-RU" sz="1600" i="1">
                <a:solidFill>
                  <a:schemeClr val="tx2"/>
                </a:solidFill>
              </a:rPr>
              <a:t>et al</a:t>
            </a:r>
            <a:r>
              <a:rPr lang="en-GB" altLang="ru-RU" sz="1600">
                <a:solidFill>
                  <a:schemeClr val="tx2"/>
                </a:solidFill>
              </a:rPr>
              <a:t>. // </a:t>
            </a:r>
            <a:r>
              <a:rPr lang="nl-NL" altLang="ru-RU" sz="1600">
                <a:solidFill>
                  <a:schemeClr val="tx2"/>
                </a:solidFill>
              </a:rPr>
              <a:t>Langmuir </a:t>
            </a:r>
            <a:r>
              <a:rPr lang="nl-NL" altLang="ru-RU" sz="1600" b="1">
                <a:solidFill>
                  <a:schemeClr val="tx2"/>
                </a:solidFill>
              </a:rPr>
              <a:t>2005</a:t>
            </a:r>
            <a:r>
              <a:rPr lang="nl-NL" altLang="ru-RU" sz="1600">
                <a:solidFill>
                  <a:schemeClr val="tx2"/>
                </a:solidFill>
              </a:rPr>
              <a:t>, </a:t>
            </a:r>
            <a:r>
              <a:rPr lang="nl-NL" altLang="ru-RU" sz="1600" i="1">
                <a:solidFill>
                  <a:schemeClr val="tx2"/>
                </a:solidFill>
              </a:rPr>
              <a:t>21(8)</a:t>
            </a:r>
            <a:r>
              <a:rPr lang="nl-NL" altLang="ru-RU" sz="1600">
                <a:solidFill>
                  <a:schemeClr val="tx2"/>
                </a:solidFill>
              </a:rPr>
              <a:t>, 3591-3598</a:t>
            </a:r>
            <a:endParaRPr lang="en-GB" altLang="ru-RU" sz="1600">
              <a:solidFill>
                <a:schemeClr val="tx2"/>
              </a:solidFill>
            </a:endParaRPr>
          </a:p>
        </p:txBody>
      </p:sp>
      <p:sp>
        <p:nvSpPr>
          <p:cNvPr id="48133" name="Text Box 8"/>
          <p:cNvSpPr txBox="1">
            <a:spLocks noChangeArrowheads="1"/>
          </p:cNvSpPr>
          <p:nvPr/>
        </p:nvSpPr>
        <p:spPr bwMode="auto">
          <a:xfrm>
            <a:off x="468313" y="5445125"/>
            <a:ext cx="820737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0099"/>
                </a:solidFill>
              </a:rPr>
              <a:t>Молекулы ДНК конденсированы катионным сополимером. Разница в морфологии структур на микрографиях ССМ и ПЭМ</a:t>
            </a:r>
            <a:r>
              <a:rPr lang="en-US" altLang="ru-RU" sz="2000">
                <a:solidFill>
                  <a:srgbClr val="000099"/>
                </a:solidFill>
              </a:rPr>
              <a:t> </a:t>
            </a:r>
            <a:r>
              <a:rPr lang="ru-RU" altLang="ru-RU" sz="2000">
                <a:solidFill>
                  <a:srgbClr val="000099"/>
                </a:solidFill>
              </a:rPr>
              <a:t>может быть обусловлена либо высушиванием, либо контрастированием. Масштабная линия </a:t>
            </a:r>
            <a:r>
              <a:rPr lang="ru-RU" altLang="ru-RU" sz="2000">
                <a:solidFill>
                  <a:srgbClr val="FF0000"/>
                </a:solidFill>
              </a:rPr>
              <a:t>200 нм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000099"/>
                </a:solidFill>
              </a:rPr>
              <a:t>Принцип ПЭМ</a:t>
            </a:r>
            <a:endParaRPr lang="en-GB" altLang="ru-RU" smtClean="0">
              <a:solidFill>
                <a:srgbClr val="000099"/>
              </a:solidFill>
            </a:endParaRPr>
          </a:p>
        </p:txBody>
      </p:sp>
      <p:sp>
        <p:nvSpPr>
          <p:cNvPr id="33796" name="Text Box 7"/>
          <p:cNvSpPr txBox="1">
            <a:spLocks noChangeArrowheads="1"/>
          </p:cNvSpPr>
          <p:nvPr/>
        </p:nvSpPr>
        <p:spPr bwMode="auto">
          <a:xfrm>
            <a:off x="3779838" y="6477000"/>
            <a:ext cx="525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1600">
                <a:solidFill>
                  <a:schemeClr val="tx2"/>
                </a:solidFill>
              </a:rPr>
              <a:t>Michler </a:t>
            </a:r>
            <a:r>
              <a:rPr lang="en-GB" altLang="ru-RU" sz="1600">
                <a:solidFill>
                  <a:schemeClr val="tx2"/>
                </a:solidFill>
              </a:rPr>
              <a:t> // </a:t>
            </a:r>
            <a:r>
              <a:rPr lang="nl-NL" altLang="ru-RU" sz="1600">
                <a:solidFill>
                  <a:schemeClr val="tx2"/>
                </a:solidFill>
              </a:rPr>
              <a:t>Appl. Specrtrosc. Rev.,  </a:t>
            </a:r>
            <a:r>
              <a:rPr lang="nl-NL" altLang="ru-RU" sz="1600" b="1">
                <a:solidFill>
                  <a:schemeClr val="tx2"/>
                </a:solidFill>
              </a:rPr>
              <a:t>1993</a:t>
            </a:r>
            <a:r>
              <a:rPr lang="nl-NL" altLang="ru-RU" sz="1600">
                <a:solidFill>
                  <a:schemeClr val="tx2"/>
                </a:solidFill>
              </a:rPr>
              <a:t>, </a:t>
            </a:r>
            <a:r>
              <a:rPr lang="nl-NL" altLang="ru-RU" sz="1600" i="1">
                <a:solidFill>
                  <a:schemeClr val="tx2"/>
                </a:solidFill>
              </a:rPr>
              <a:t>28</a:t>
            </a:r>
            <a:r>
              <a:rPr lang="ru-RU" altLang="ru-RU" sz="1600" i="1">
                <a:solidFill>
                  <a:schemeClr val="tx2"/>
                </a:solidFill>
              </a:rPr>
              <a:t>(</a:t>
            </a:r>
            <a:r>
              <a:rPr lang="en-US" altLang="ru-RU" sz="1600" i="1">
                <a:solidFill>
                  <a:schemeClr val="tx2"/>
                </a:solidFill>
              </a:rPr>
              <a:t>4</a:t>
            </a:r>
            <a:r>
              <a:rPr lang="ru-RU" altLang="ru-RU" sz="1600" i="1">
                <a:solidFill>
                  <a:schemeClr val="tx2"/>
                </a:solidFill>
              </a:rPr>
              <a:t>)</a:t>
            </a:r>
            <a:r>
              <a:rPr lang="nl-NL" altLang="ru-RU" sz="1600">
                <a:solidFill>
                  <a:schemeClr val="tx2"/>
                </a:solidFill>
              </a:rPr>
              <a:t>, 327-384</a:t>
            </a:r>
            <a:endParaRPr lang="en-GB" altLang="ru-RU" sz="160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728" y="1268760"/>
            <a:ext cx="6546640" cy="5044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936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rgbClr val="000099"/>
                </a:solidFill>
              </a:rPr>
              <a:t>ПЭМ и ССМ конденсатов молекул ДНК</a:t>
            </a:r>
            <a:endParaRPr lang="en-GB" altLang="ru-RU" sz="3600" smtClean="0">
              <a:solidFill>
                <a:srgbClr val="000099"/>
              </a:solidFill>
            </a:endParaRPr>
          </a:p>
        </p:txBody>
      </p:sp>
      <p:pic>
        <p:nvPicPr>
          <p:cNvPr id="49155" name="Picture 6" descr="rackstraw_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908050"/>
            <a:ext cx="5613400" cy="5540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156" name="Text Box 7"/>
          <p:cNvSpPr txBox="1">
            <a:spLocks noChangeArrowheads="1"/>
          </p:cNvSpPr>
          <p:nvPr/>
        </p:nvSpPr>
        <p:spPr bwMode="auto">
          <a:xfrm>
            <a:off x="6370638" y="6161088"/>
            <a:ext cx="26654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ru-RU" sz="1600">
                <a:solidFill>
                  <a:schemeClr val="tx2"/>
                </a:solidFill>
              </a:rPr>
              <a:t>Rackstraw</a:t>
            </a:r>
            <a:r>
              <a:rPr lang="ru-RU" altLang="ru-RU" sz="1600">
                <a:solidFill>
                  <a:schemeClr val="tx2"/>
                </a:solidFill>
              </a:rPr>
              <a:t> </a:t>
            </a:r>
            <a:r>
              <a:rPr lang="en-US" altLang="ru-RU" sz="1600" i="1">
                <a:solidFill>
                  <a:schemeClr val="tx2"/>
                </a:solidFill>
              </a:rPr>
              <a:t>et al</a:t>
            </a:r>
            <a:r>
              <a:rPr lang="en-US" altLang="ru-RU" sz="1600">
                <a:solidFill>
                  <a:schemeClr val="tx2"/>
                </a:solidFill>
              </a:rPr>
              <a:t>. </a:t>
            </a:r>
            <a:r>
              <a:rPr lang="en-GB" altLang="ru-RU" sz="1600">
                <a:solidFill>
                  <a:schemeClr val="tx2"/>
                </a:solidFill>
              </a:rPr>
              <a:t>// </a:t>
            </a:r>
            <a:r>
              <a:rPr lang="fr-FR" altLang="ru-RU" sz="1600">
                <a:solidFill>
                  <a:schemeClr val="tx2"/>
                </a:solidFill>
              </a:rPr>
              <a:t>Langmuir </a:t>
            </a:r>
            <a:r>
              <a:rPr lang="fr-FR" altLang="ru-RU" sz="1600" b="1">
                <a:solidFill>
                  <a:schemeClr val="tx2"/>
                </a:solidFill>
              </a:rPr>
              <a:t>2001</a:t>
            </a:r>
            <a:r>
              <a:rPr lang="fr-FR" altLang="ru-RU" sz="1600">
                <a:solidFill>
                  <a:schemeClr val="tx2"/>
                </a:solidFill>
              </a:rPr>
              <a:t>, </a:t>
            </a:r>
            <a:r>
              <a:rPr lang="fr-FR" altLang="ru-RU" sz="1600" i="1">
                <a:solidFill>
                  <a:schemeClr val="tx2"/>
                </a:solidFill>
              </a:rPr>
              <a:t>17</a:t>
            </a:r>
            <a:r>
              <a:rPr lang="fr-FR" altLang="ru-RU" sz="1600">
                <a:solidFill>
                  <a:schemeClr val="tx2"/>
                </a:solidFill>
              </a:rPr>
              <a:t>, 3185</a:t>
            </a:r>
            <a:endParaRPr lang="en-GB" altLang="ru-RU" sz="1600">
              <a:solidFill>
                <a:schemeClr val="tx2"/>
              </a:solidFill>
            </a:endParaRPr>
          </a:p>
        </p:txBody>
      </p:sp>
      <p:sp>
        <p:nvSpPr>
          <p:cNvPr id="49157" name="Text Box 8"/>
          <p:cNvSpPr txBox="1">
            <a:spLocks noChangeArrowheads="1"/>
          </p:cNvSpPr>
          <p:nvPr/>
        </p:nvSpPr>
        <p:spPr bwMode="auto">
          <a:xfrm>
            <a:off x="6300788" y="3789363"/>
            <a:ext cx="269875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>
                <a:solidFill>
                  <a:srgbClr val="000099"/>
                </a:solidFill>
              </a:rPr>
              <a:t>Молекулы ДНК конденсированы различными катионными сополимерами, включающими ПЭГ и полиамидоамин.</a:t>
            </a:r>
          </a:p>
        </p:txBody>
      </p:sp>
      <p:sp>
        <p:nvSpPr>
          <p:cNvPr id="49158" name="Text Box 9"/>
          <p:cNvSpPr txBox="1">
            <a:spLocks noChangeArrowheads="1"/>
          </p:cNvSpPr>
          <p:nvPr/>
        </p:nvSpPr>
        <p:spPr bwMode="auto">
          <a:xfrm>
            <a:off x="5435600" y="6453188"/>
            <a:ext cx="936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500 нм</a:t>
            </a:r>
            <a:endParaRPr lang="en-GB" altLang="ru-RU" sz="1800" b="1"/>
          </a:p>
        </p:txBody>
      </p:sp>
      <p:sp>
        <p:nvSpPr>
          <p:cNvPr id="49159" name="Text Box 10"/>
          <p:cNvSpPr txBox="1">
            <a:spLocks noChangeArrowheads="1"/>
          </p:cNvSpPr>
          <p:nvPr/>
        </p:nvSpPr>
        <p:spPr bwMode="auto">
          <a:xfrm>
            <a:off x="3492500" y="6453188"/>
            <a:ext cx="936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200 нм</a:t>
            </a:r>
            <a:endParaRPr lang="en-GB" altLang="ru-RU" sz="1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69875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sz="4000" smtClean="0">
                <a:solidFill>
                  <a:srgbClr val="000099"/>
                </a:solidFill>
              </a:rPr>
              <a:t>Типичные ССМ микрографии конденсатов молекул ДНК</a:t>
            </a:r>
            <a:endParaRPr lang="en-GB" altLang="ru-RU" sz="4000" smtClean="0">
              <a:solidFill>
                <a:srgbClr val="000099"/>
              </a:solidFill>
            </a:endParaRPr>
          </a:p>
        </p:txBody>
      </p:sp>
      <p:pic>
        <p:nvPicPr>
          <p:cNvPr id="50179" name="Picture 6" descr="dunla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43075" y="1619250"/>
            <a:ext cx="565626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0180" name="Text Box 7"/>
          <p:cNvSpPr txBox="1">
            <a:spLocks noChangeArrowheads="1"/>
          </p:cNvSpPr>
          <p:nvPr/>
        </p:nvSpPr>
        <p:spPr bwMode="auto">
          <a:xfrm>
            <a:off x="468313" y="5732463"/>
            <a:ext cx="8207375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0099"/>
                </a:solidFill>
              </a:rPr>
              <a:t>Молекулы ДНК конденсированы полиэтиленимином. Структуры нанесены на слюду и исследованы в водных растворах </a:t>
            </a:r>
            <a:r>
              <a:rPr lang="en-US" altLang="ru-RU" sz="2000">
                <a:solidFill>
                  <a:srgbClr val="000099"/>
                </a:solidFill>
              </a:rPr>
              <a:t>NaCl</a:t>
            </a:r>
            <a:endParaRPr lang="ru-RU" altLang="ru-RU" sz="2000">
              <a:solidFill>
                <a:srgbClr val="FF0000"/>
              </a:solidFill>
            </a:endParaRPr>
          </a:p>
        </p:txBody>
      </p:sp>
      <p:sp>
        <p:nvSpPr>
          <p:cNvPr id="50181" name="Text Box 8"/>
          <p:cNvSpPr txBox="1">
            <a:spLocks noChangeArrowheads="1"/>
          </p:cNvSpPr>
          <p:nvPr/>
        </p:nvSpPr>
        <p:spPr bwMode="auto">
          <a:xfrm>
            <a:off x="3419475" y="6453188"/>
            <a:ext cx="568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1600">
                <a:solidFill>
                  <a:schemeClr val="tx2"/>
                </a:solidFill>
              </a:rPr>
              <a:t>Dunlap</a:t>
            </a:r>
            <a:r>
              <a:rPr lang="ru-RU" altLang="ru-RU" sz="1600">
                <a:solidFill>
                  <a:schemeClr val="tx2"/>
                </a:solidFill>
              </a:rPr>
              <a:t> </a:t>
            </a:r>
            <a:r>
              <a:rPr lang="en-GB" altLang="ru-RU" sz="1600" i="1">
                <a:solidFill>
                  <a:schemeClr val="tx2"/>
                </a:solidFill>
              </a:rPr>
              <a:t>et al</a:t>
            </a:r>
            <a:r>
              <a:rPr lang="en-GB" altLang="ru-RU" sz="1600">
                <a:solidFill>
                  <a:schemeClr val="tx2"/>
                </a:solidFill>
              </a:rPr>
              <a:t>. // Nucleic Acids Res. </a:t>
            </a:r>
            <a:r>
              <a:rPr lang="en-GB" altLang="ru-RU" sz="1600" b="1">
                <a:solidFill>
                  <a:schemeClr val="tx2"/>
                </a:solidFill>
              </a:rPr>
              <a:t>1997</a:t>
            </a:r>
            <a:r>
              <a:rPr lang="en-GB" altLang="ru-RU" sz="1600">
                <a:solidFill>
                  <a:schemeClr val="tx2"/>
                </a:solidFill>
              </a:rPr>
              <a:t>, </a:t>
            </a:r>
            <a:r>
              <a:rPr lang="en-GB" altLang="ru-RU" sz="1600" i="1">
                <a:solidFill>
                  <a:schemeClr val="tx2"/>
                </a:solidFill>
              </a:rPr>
              <a:t>25(15)</a:t>
            </a:r>
            <a:r>
              <a:rPr lang="en-GB" altLang="ru-RU" sz="1600">
                <a:solidFill>
                  <a:schemeClr val="tx2"/>
                </a:solidFill>
              </a:rPr>
              <a:t>, 3095-3101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sz="4000" smtClean="0">
                <a:solidFill>
                  <a:srgbClr val="000099"/>
                </a:solidFill>
              </a:rPr>
              <a:t>ПЭМ визуализация комплексов молекул ДНК с белками </a:t>
            </a:r>
            <a:endParaRPr lang="en-GB" altLang="ru-RU" sz="4000" smtClean="0">
              <a:solidFill>
                <a:srgbClr val="000099"/>
              </a:solidFill>
            </a:endParaRPr>
          </a:p>
        </p:txBody>
      </p:sp>
      <p:pic>
        <p:nvPicPr>
          <p:cNvPr id="51203" name="Picture 7" descr="mirambeau_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363" y="1412875"/>
            <a:ext cx="3889375" cy="4824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04" name="Picture 8" descr="mirambeau_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0200" y="1412875"/>
            <a:ext cx="4911725" cy="4827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05" name="Text Box 9"/>
          <p:cNvSpPr txBox="1">
            <a:spLocks noChangeArrowheads="1"/>
          </p:cNvSpPr>
          <p:nvPr/>
        </p:nvSpPr>
        <p:spPr bwMode="auto">
          <a:xfrm>
            <a:off x="4138613" y="6453188"/>
            <a:ext cx="48974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ru-RU" sz="1600">
                <a:solidFill>
                  <a:schemeClr val="tx2"/>
                </a:solidFill>
              </a:rPr>
              <a:t>Mirambeau </a:t>
            </a:r>
            <a:r>
              <a:rPr lang="en-GB" altLang="ru-RU" sz="1600" i="1">
                <a:solidFill>
                  <a:schemeClr val="tx2"/>
                </a:solidFill>
              </a:rPr>
              <a:t>et al</a:t>
            </a:r>
            <a:r>
              <a:rPr lang="en-GB" altLang="ru-RU" sz="1600">
                <a:solidFill>
                  <a:schemeClr val="tx2"/>
                </a:solidFill>
              </a:rPr>
              <a:t>. // </a:t>
            </a:r>
            <a:r>
              <a:rPr lang="nl-NL" altLang="ru-RU" sz="1600">
                <a:solidFill>
                  <a:schemeClr val="tx2"/>
                </a:solidFill>
              </a:rPr>
              <a:t>J. Mol. Biol. </a:t>
            </a:r>
            <a:r>
              <a:rPr lang="nl-NL" altLang="ru-RU" sz="1600" b="1">
                <a:solidFill>
                  <a:schemeClr val="tx2"/>
                </a:solidFill>
              </a:rPr>
              <a:t>2006</a:t>
            </a:r>
            <a:r>
              <a:rPr lang="nl-NL" altLang="ru-RU" sz="1600">
                <a:solidFill>
                  <a:schemeClr val="tx2"/>
                </a:solidFill>
              </a:rPr>
              <a:t>, </a:t>
            </a:r>
            <a:r>
              <a:rPr lang="nl-NL" altLang="ru-RU" sz="1600" i="1">
                <a:solidFill>
                  <a:schemeClr val="tx2"/>
                </a:solidFill>
              </a:rPr>
              <a:t>364</a:t>
            </a:r>
            <a:r>
              <a:rPr lang="nl-NL" altLang="ru-RU" sz="1600">
                <a:solidFill>
                  <a:schemeClr val="tx2"/>
                </a:solidFill>
              </a:rPr>
              <a:t>, 496-511</a:t>
            </a:r>
            <a:endParaRPr lang="en-GB" altLang="ru-RU" sz="1600">
              <a:solidFill>
                <a:schemeClr val="tx2"/>
              </a:solidFill>
            </a:endParaRPr>
          </a:p>
        </p:txBody>
      </p:sp>
      <p:sp>
        <p:nvSpPr>
          <p:cNvPr id="51206" name="Text Box 10"/>
          <p:cNvSpPr txBox="1">
            <a:spLocks noChangeArrowheads="1"/>
          </p:cNvSpPr>
          <p:nvPr/>
        </p:nvSpPr>
        <p:spPr bwMode="auto">
          <a:xfrm>
            <a:off x="87313" y="6256338"/>
            <a:ext cx="3983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0099"/>
                </a:solidFill>
              </a:rPr>
              <a:t>Масштабная линия 150 нм</a:t>
            </a:r>
            <a:endParaRPr lang="en-GB" altLang="ru-RU" sz="240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53975"/>
            <a:ext cx="8785225" cy="1143000"/>
          </a:xfrm>
        </p:spPr>
        <p:txBody>
          <a:bodyPr/>
          <a:lstStyle/>
          <a:p>
            <a:pPr eaLnBrk="1" hangingPunct="1"/>
            <a:r>
              <a:rPr lang="ru-RU" altLang="ru-RU" sz="3800" smtClean="0">
                <a:solidFill>
                  <a:srgbClr val="000099"/>
                </a:solidFill>
              </a:rPr>
              <a:t>Микрографии ПЭМ конденсатов ДНК</a:t>
            </a:r>
            <a:endParaRPr lang="en-GB" altLang="ru-RU" sz="3800" smtClean="0">
              <a:solidFill>
                <a:srgbClr val="000099"/>
              </a:solidFill>
            </a:endParaRPr>
          </a:p>
        </p:txBody>
      </p:sp>
      <p:pic>
        <p:nvPicPr>
          <p:cNvPr id="52227" name="Picture 10" descr="hud_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5625" y="1052513"/>
            <a:ext cx="3827463" cy="5616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228" name="Text Box 6"/>
          <p:cNvSpPr txBox="1">
            <a:spLocks noChangeArrowheads="1"/>
          </p:cNvSpPr>
          <p:nvPr/>
        </p:nvSpPr>
        <p:spPr bwMode="auto">
          <a:xfrm>
            <a:off x="4570413" y="6453188"/>
            <a:ext cx="44656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1600">
                <a:solidFill>
                  <a:schemeClr val="tx2"/>
                </a:solidFill>
              </a:rPr>
              <a:t>Hud &amp; Downing </a:t>
            </a:r>
            <a:r>
              <a:rPr lang="en-GB" altLang="ru-RU" sz="1600">
                <a:solidFill>
                  <a:schemeClr val="tx2"/>
                </a:solidFill>
              </a:rPr>
              <a:t>// </a:t>
            </a:r>
            <a:r>
              <a:rPr lang="pl-PL" altLang="ru-RU" sz="1600">
                <a:solidFill>
                  <a:schemeClr val="tx2"/>
                </a:solidFill>
              </a:rPr>
              <a:t>PNAS</a:t>
            </a:r>
            <a:r>
              <a:rPr lang="en-US" altLang="ru-RU" sz="1600">
                <a:solidFill>
                  <a:schemeClr val="tx2"/>
                </a:solidFill>
              </a:rPr>
              <a:t> </a:t>
            </a:r>
            <a:r>
              <a:rPr lang="en-US" altLang="ru-RU" sz="1600" b="1">
                <a:solidFill>
                  <a:schemeClr val="tx2"/>
                </a:solidFill>
              </a:rPr>
              <a:t>2001</a:t>
            </a:r>
            <a:r>
              <a:rPr lang="en-GB" altLang="ru-RU" sz="1600">
                <a:solidFill>
                  <a:schemeClr val="tx2"/>
                </a:solidFill>
              </a:rPr>
              <a:t>, </a:t>
            </a:r>
            <a:r>
              <a:rPr lang="ru-RU" altLang="ru-RU" sz="1600" i="1">
                <a:solidFill>
                  <a:schemeClr val="tx2"/>
                </a:solidFill>
              </a:rPr>
              <a:t>9</a:t>
            </a:r>
            <a:r>
              <a:rPr lang="en-US" altLang="ru-RU" sz="1600" i="1">
                <a:solidFill>
                  <a:schemeClr val="tx2"/>
                </a:solidFill>
              </a:rPr>
              <a:t>8(26)</a:t>
            </a:r>
            <a:r>
              <a:rPr lang="ru-RU" altLang="ru-RU" sz="1600">
                <a:solidFill>
                  <a:schemeClr val="tx2"/>
                </a:solidFill>
              </a:rPr>
              <a:t>, 14925</a:t>
            </a:r>
            <a:endParaRPr lang="en-GB" altLang="ru-RU" sz="1600">
              <a:solidFill>
                <a:schemeClr val="tx2"/>
              </a:solidFill>
            </a:endParaRPr>
          </a:p>
        </p:txBody>
      </p:sp>
      <p:pic>
        <p:nvPicPr>
          <p:cNvPr id="52229" name="Picture 12" descr="hud_01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052513"/>
            <a:ext cx="3810000" cy="3895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230" name="Text Box 14"/>
          <p:cNvSpPr txBox="1">
            <a:spLocks noChangeArrowheads="1"/>
          </p:cNvSpPr>
          <p:nvPr/>
        </p:nvSpPr>
        <p:spPr bwMode="auto">
          <a:xfrm>
            <a:off x="4695825" y="5248275"/>
            <a:ext cx="4197350" cy="120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0099"/>
                </a:solidFill>
              </a:rPr>
              <a:t>Крио ПЭМ, восстановление внутренней трехмерной структуры</a:t>
            </a:r>
            <a:endParaRPr lang="en-GB" altLang="ru-RU" sz="240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>
                <a:solidFill>
                  <a:srgbClr val="000099"/>
                </a:solidFill>
              </a:rPr>
              <a:t>Электронная микроскопия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Крио просвечивающая электронная микроскопия</a:t>
            </a:r>
          </a:p>
          <a:p>
            <a:pPr lvl="1"/>
            <a:r>
              <a:rPr lang="ru-RU" dirty="0" smtClean="0">
                <a:solidFill>
                  <a:srgbClr val="000099"/>
                </a:solidFill>
              </a:rPr>
              <a:t>Фиксация морфологии</a:t>
            </a:r>
            <a:endParaRPr lang="en-US" dirty="0" smtClean="0">
              <a:solidFill>
                <a:srgbClr val="000099"/>
              </a:solidFill>
            </a:endParaRPr>
          </a:p>
          <a:p>
            <a:pPr lvl="1"/>
            <a:r>
              <a:rPr lang="ru-RU" dirty="0" smtClean="0">
                <a:solidFill>
                  <a:srgbClr val="000099"/>
                </a:solidFill>
              </a:rPr>
              <a:t>Минимизация радиационных повреждений</a:t>
            </a:r>
          </a:p>
          <a:p>
            <a:pPr lvl="1"/>
            <a:endParaRPr lang="ru-RU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22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4624"/>
            <a:ext cx="7772400" cy="1143000"/>
          </a:xfrm>
        </p:spPr>
        <p:txBody>
          <a:bodyPr/>
          <a:lstStyle/>
          <a:p>
            <a:r>
              <a:rPr lang="ru-RU" sz="4000" dirty="0" smtClean="0">
                <a:solidFill>
                  <a:srgbClr val="000099"/>
                </a:solidFill>
              </a:rPr>
              <a:t>Воздействие электронного пучка  на полимеры</a:t>
            </a:r>
            <a:endParaRPr lang="ru-RU" sz="4000" dirty="0">
              <a:solidFill>
                <a:srgbClr val="000099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9" y="1196752"/>
            <a:ext cx="8983417" cy="5661248"/>
          </a:xfrm>
        </p:spPr>
      </p:pic>
    </p:spTree>
    <p:extLst>
      <p:ext uri="{BB962C8B-B14F-4D97-AF65-F5344CB8AC3E}">
        <p14:creationId xmlns:p14="http://schemas.microsoft.com/office/powerpoint/2010/main" val="427006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269875"/>
            <a:ext cx="8713787" cy="1143000"/>
          </a:xfrm>
        </p:spPr>
        <p:txBody>
          <a:bodyPr/>
          <a:lstStyle/>
          <a:p>
            <a:pPr eaLnBrk="1" hangingPunct="1"/>
            <a:r>
              <a:rPr lang="ru-RU" altLang="ru-RU" sz="4000" smtClean="0">
                <a:solidFill>
                  <a:srgbClr val="000099"/>
                </a:solidFill>
              </a:rPr>
              <a:t>Крио ПЭМ: универсальный инструмент анализа нанообъектов</a:t>
            </a:r>
            <a:endParaRPr lang="en-GB" altLang="ru-RU" sz="4000" smtClean="0">
              <a:solidFill>
                <a:srgbClr val="000099"/>
              </a:solidFill>
            </a:endParaRPr>
          </a:p>
        </p:txBody>
      </p:sp>
      <p:sp>
        <p:nvSpPr>
          <p:cNvPr id="56324" name="Text Box 7"/>
          <p:cNvSpPr txBox="1">
            <a:spLocks noChangeArrowheads="1"/>
          </p:cNvSpPr>
          <p:nvPr/>
        </p:nvSpPr>
        <p:spPr bwMode="auto">
          <a:xfrm>
            <a:off x="1474788" y="6453188"/>
            <a:ext cx="75612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ru-RU" sz="1600">
                <a:solidFill>
                  <a:schemeClr val="tx2"/>
                </a:solidFill>
              </a:rPr>
              <a:t>van Zanten</a:t>
            </a:r>
            <a:r>
              <a:rPr lang="en-US" altLang="ru-RU" sz="1600">
                <a:solidFill>
                  <a:schemeClr val="tx2"/>
                </a:solidFill>
              </a:rPr>
              <a:t> &amp; </a:t>
            </a:r>
            <a:r>
              <a:rPr lang="fr-FR" altLang="ru-RU" sz="1600">
                <a:solidFill>
                  <a:schemeClr val="tx2"/>
                </a:solidFill>
              </a:rPr>
              <a:t>Zasadzinski // Curr. Opin. Colloid Interface Sci. </a:t>
            </a:r>
            <a:r>
              <a:rPr lang="fr-FR" altLang="ru-RU" sz="1600" b="1">
                <a:solidFill>
                  <a:schemeClr val="tx2"/>
                </a:solidFill>
              </a:rPr>
              <a:t>2005</a:t>
            </a:r>
            <a:r>
              <a:rPr lang="fr-FR" altLang="ru-RU" sz="1600">
                <a:solidFill>
                  <a:schemeClr val="tx2"/>
                </a:solidFill>
              </a:rPr>
              <a:t>, </a:t>
            </a:r>
            <a:r>
              <a:rPr lang="fr-FR" altLang="ru-RU" sz="1600" i="1">
                <a:solidFill>
                  <a:schemeClr val="tx2"/>
                </a:solidFill>
              </a:rPr>
              <a:t>10</a:t>
            </a:r>
            <a:r>
              <a:rPr lang="fr-FR" altLang="ru-RU" sz="1600">
                <a:solidFill>
                  <a:schemeClr val="tx2"/>
                </a:solidFill>
              </a:rPr>
              <a:t>, 261-268</a:t>
            </a:r>
            <a:endParaRPr lang="en-GB" altLang="ru-RU" sz="1600">
              <a:solidFill>
                <a:schemeClr val="tx2"/>
              </a:solidFill>
            </a:endParaRPr>
          </a:p>
        </p:txBody>
      </p:sp>
      <p:sp>
        <p:nvSpPr>
          <p:cNvPr id="56325" name="Text Box 8"/>
          <p:cNvSpPr txBox="1">
            <a:spLocks noChangeArrowheads="1"/>
          </p:cNvSpPr>
          <p:nvPr/>
        </p:nvSpPr>
        <p:spPr bwMode="auto">
          <a:xfrm>
            <a:off x="536575" y="5157788"/>
            <a:ext cx="7996238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0099"/>
                </a:solidFill>
              </a:rPr>
              <a:t>Монодисперсные везикулы, сформированные смесью перфтороктаноата натрия и бромида цетилтриметиламмония, диаметром ок. 50 нм (быстрая заморозка в тонкой пленке растворителя).</a:t>
            </a:r>
            <a:endParaRPr lang="en-GB" altLang="ru-RU" sz="2000">
              <a:solidFill>
                <a:srgbClr val="000099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7" y="1659632"/>
            <a:ext cx="4539687" cy="3425552"/>
          </a:xfr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775" y="1770531"/>
            <a:ext cx="4413721" cy="331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092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ru-RU" sz="3400" dirty="0" smtClean="0">
                <a:solidFill>
                  <a:srgbClr val="000099"/>
                </a:solidFill>
              </a:rPr>
              <a:t>Крио ПЭМ визуализация вирусных частиц</a:t>
            </a:r>
            <a:endParaRPr lang="en-GB" altLang="ru-RU" sz="3400" dirty="0" smtClean="0">
              <a:solidFill>
                <a:srgbClr val="000099"/>
              </a:solidFill>
            </a:endParaRPr>
          </a:p>
        </p:txBody>
      </p:sp>
      <p:pic>
        <p:nvPicPr>
          <p:cNvPr id="58371" name="Picture 6" descr="Nagayama_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222375"/>
            <a:ext cx="8642350" cy="4802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372" name="Text Box 7"/>
          <p:cNvSpPr txBox="1">
            <a:spLocks noChangeArrowheads="1"/>
          </p:cNvSpPr>
          <p:nvPr/>
        </p:nvSpPr>
        <p:spPr bwMode="auto">
          <a:xfrm>
            <a:off x="2700338" y="6453188"/>
            <a:ext cx="63357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ru-RU" sz="1600">
                <a:solidFill>
                  <a:schemeClr val="tx2"/>
                </a:solidFill>
              </a:rPr>
              <a:t>Nagayama &amp;</a:t>
            </a:r>
            <a:r>
              <a:rPr lang="ru-RU" altLang="ru-RU" sz="1600">
                <a:solidFill>
                  <a:schemeClr val="tx2"/>
                </a:solidFill>
              </a:rPr>
              <a:t> </a:t>
            </a:r>
            <a:r>
              <a:rPr lang="en-GB" altLang="ru-RU" sz="1600">
                <a:solidFill>
                  <a:schemeClr val="tx2"/>
                </a:solidFill>
              </a:rPr>
              <a:t>Danev</a:t>
            </a:r>
            <a:r>
              <a:rPr lang="ru-RU" altLang="ru-RU" sz="1600">
                <a:solidFill>
                  <a:schemeClr val="tx2"/>
                </a:solidFill>
              </a:rPr>
              <a:t> </a:t>
            </a:r>
            <a:r>
              <a:rPr lang="en-GB" altLang="ru-RU" sz="1600">
                <a:solidFill>
                  <a:schemeClr val="tx2"/>
                </a:solidFill>
              </a:rPr>
              <a:t>// </a:t>
            </a:r>
            <a:r>
              <a:rPr lang="fr-FR" altLang="ru-RU" sz="1600">
                <a:solidFill>
                  <a:schemeClr val="tx2"/>
                </a:solidFill>
              </a:rPr>
              <a:t>Phil. Trans. R. Soc. B </a:t>
            </a:r>
            <a:r>
              <a:rPr lang="ru-RU" altLang="ru-RU" sz="1600" b="1">
                <a:solidFill>
                  <a:schemeClr val="tx2"/>
                </a:solidFill>
              </a:rPr>
              <a:t>2</a:t>
            </a:r>
            <a:r>
              <a:rPr lang="fr-FR" altLang="ru-RU" sz="1600" b="1">
                <a:solidFill>
                  <a:schemeClr val="tx2"/>
                </a:solidFill>
              </a:rPr>
              <a:t>008</a:t>
            </a:r>
            <a:r>
              <a:rPr lang="ru-RU" altLang="ru-RU" sz="1600">
                <a:solidFill>
                  <a:schemeClr val="tx2"/>
                </a:solidFill>
              </a:rPr>
              <a:t>,</a:t>
            </a:r>
            <a:r>
              <a:rPr lang="fr-FR" altLang="ru-RU" sz="1600">
                <a:solidFill>
                  <a:schemeClr val="tx2"/>
                </a:solidFill>
              </a:rPr>
              <a:t> </a:t>
            </a:r>
            <a:r>
              <a:rPr lang="fr-FR" altLang="ru-RU" sz="1600" i="1">
                <a:solidFill>
                  <a:schemeClr val="tx2"/>
                </a:solidFill>
              </a:rPr>
              <a:t>363</a:t>
            </a:r>
            <a:r>
              <a:rPr lang="fr-FR" altLang="ru-RU" sz="1600">
                <a:solidFill>
                  <a:schemeClr val="tx2"/>
                </a:solidFill>
              </a:rPr>
              <a:t>, 2153</a:t>
            </a:r>
            <a:r>
              <a:rPr lang="ru-RU" altLang="ru-RU" sz="1600">
                <a:solidFill>
                  <a:schemeClr val="tx2"/>
                </a:solidFill>
              </a:rPr>
              <a:t>-</a:t>
            </a:r>
            <a:r>
              <a:rPr lang="fr-FR" altLang="ru-RU" sz="1600">
                <a:solidFill>
                  <a:schemeClr val="tx2"/>
                </a:solidFill>
              </a:rPr>
              <a:t>2162</a:t>
            </a:r>
            <a:endParaRPr lang="en-GB" altLang="ru-RU" sz="1600">
              <a:solidFill>
                <a:schemeClr val="tx2"/>
              </a:solidFill>
            </a:endParaRPr>
          </a:p>
        </p:txBody>
      </p:sp>
      <p:sp>
        <p:nvSpPr>
          <p:cNvPr id="58373" name="Text Box 8"/>
          <p:cNvSpPr txBox="1">
            <a:spLocks noChangeArrowheads="1"/>
          </p:cNvSpPr>
          <p:nvPr/>
        </p:nvSpPr>
        <p:spPr bwMode="auto">
          <a:xfrm>
            <a:off x="468313" y="1341438"/>
            <a:ext cx="1187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CBE5FF"/>
                </a:solidFill>
              </a:rPr>
              <a:t>100 нм</a:t>
            </a:r>
            <a:endParaRPr lang="en-GB" altLang="ru-RU" sz="2400" b="1">
              <a:solidFill>
                <a:srgbClr val="CBE5FF"/>
              </a:solidFill>
            </a:endParaRPr>
          </a:p>
        </p:txBody>
      </p:sp>
      <p:sp>
        <p:nvSpPr>
          <p:cNvPr id="58374" name="Text Box 9"/>
          <p:cNvSpPr txBox="1">
            <a:spLocks noChangeArrowheads="1"/>
          </p:cNvSpPr>
          <p:nvPr/>
        </p:nvSpPr>
        <p:spPr bwMode="auto">
          <a:xfrm>
            <a:off x="7488238" y="3573463"/>
            <a:ext cx="1187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CBE5FF"/>
                </a:solidFill>
              </a:rPr>
              <a:t>100 нм</a:t>
            </a:r>
            <a:endParaRPr lang="en-GB" altLang="ru-RU" sz="2400" b="1">
              <a:solidFill>
                <a:srgbClr val="CBE5FF"/>
              </a:solidFill>
            </a:endParaRPr>
          </a:p>
        </p:txBody>
      </p:sp>
      <p:sp>
        <p:nvSpPr>
          <p:cNvPr id="58375" name="Text Box 10"/>
          <p:cNvSpPr txBox="1">
            <a:spLocks noChangeArrowheads="1"/>
          </p:cNvSpPr>
          <p:nvPr/>
        </p:nvSpPr>
        <p:spPr bwMode="auto">
          <a:xfrm>
            <a:off x="1173163" y="5984875"/>
            <a:ext cx="8778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99"/>
                </a:solidFill>
              </a:rPr>
              <a:t>50 нм</a:t>
            </a:r>
            <a:endParaRPr lang="en-GB" altLang="ru-RU" sz="2000" b="1">
              <a:solidFill>
                <a:srgbClr val="000099"/>
              </a:solidFill>
            </a:endParaRPr>
          </a:p>
        </p:txBody>
      </p:sp>
      <p:sp>
        <p:nvSpPr>
          <p:cNvPr id="58376" name="Text Box 11"/>
          <p:cNvSpPr txBox="1">
            <a:spLocks noChangeArrowheads="1"/>
          </p:cNvSpPr>
          <p:nvPr/>
        </p:nvSpPr>
        <p:spPr bwMode="auto">
          <a:xfrm>
            <a:off x="3189288" y="5984875"/>
            <a:ext cx="8778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99"/>
                </a:solidFill>
              </a:rPr>
              <a:t>50 нм</a:t>
            </a:r>
            <a:endParaRPr lang="en-GB" altLang="ru-RU" sz="2000" b="1">
              <a:solidFill>
                <a:srgbClr val="000099"/>
              </a:solidFill>
            </a:endParaRPr>
          </a:p>
        </p:txBody>
      </p:sp>
      <p:sp>
        <p:nvSpPr>
          <p:cNvPr id="58377" name="Text Box 12"/>
          <p:cNvSpPr txBox="1">
            <a:spLocks noChangeArrowheads="1"/>
          </p:cNvSpPr>
          <p:nvPr/>
        </p:nvSpPr>
        <p:spPr bwMode="auto">
          <a:xfrm>
            <a:off x="4989513" y="5984875"/>
            <a:ext cx="8778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99"/>
                </a:solidFill>
              </a:rPr>
              <a:t>50 нм</a:t>
            </a:r>
            <a:endParaRPr lang="en-GB" altLang="ru-RU" sz="2000" b="1">
              <a:solidFill>
                <a:srgbClr val="000099"/>
              </a:solidFill>
            </a:endParaRPr>
          </a:p>
        </p:txBody>
      </p:sp>
      <p:sp>
        <p:nvSpPr>
          <p:cNvPr id="58378" name="Text Box 13"/>
          <p:cNvSpPr txBox="1">
            <a:spLocks noChangeArrowheads="1"/>
          </p:cNvSpPr>
          <p:nvPr/>
        </p:nvSpPr>
        <p:spPr bwMode="auto">
          <a:xfrm>
            <a:off x="6948488" y="4329113"/>
            <a:ext cx="8778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CCFFFF"/>
                </a:solidFill>
              </a:rPr>
              <a:t>50 нм</a:t>
            </a:r>
            <a:endParaRPr lang="en-GB" altLang="ru-RU" sz="2000" b="1">
              <a:solidFill>
                <a:srgbClr val="CC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ru-RU" sz="4000" smtClean="0">
                <a:solidFill>
                  <a:srgbClr val="000099"/>
                </a:solidFill>
              </a:rPr>
              <a:t>Крио ПЭМ: внутренняя трехмерная структура молекул белка</a:t>
            </a:r>
            <a:endParaRPr lang="en-GB" altLang="ru-RU" sz="4000" smtClean="0">
              <a:solidFill>
                <a:srgbClr val="000099"/>
              </a:solidFill>
            </a:endParaRPr>
          </a:p>
        </p:txBody>
      </p:sp>
      <p:pic>
        <p:nvPicPr>
          <p:cNvPr id="57347" name="Picture 9" descr="Danev_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87475"/>
            <a:ext cx="7921625" cy="4994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348" name="Text Box 10"/>
          <p:cNvSpPr txBox="1">
            <a:spLocks noChangeArrowheads="1"/>
          </p:cNvSpPr>
          <p:nvPr/>
        </p:nvSpPr>
        <p:spPr bwMode="auto">
          <a:xfrm>
            <a:off x="3706813" y="6453188"/>
            <a:ext cx="53292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ru-RU" sz="1600">
                <a:solidFill>
                  <a:schemeClr val="tx2"/>
                </a:solidFill>
              </a:rPr>
              <a:t>Danev</a:t>
            </a:r>
            <a:r>
              <a:rPr lang="ru-RU" altLang="ru-RU" sz="1600">
                <a:solidFill>
                  <a:schemeClr val="tx2"/>
                </a:solidFill>
              </a:rPr>
              <a:t> </a:t>
            </a:r>
            <a:r>
              <a:rPr lang="en-US" altLang="ru-RU" sz="1600">
                <a:solidFill>
                  <a:schemeClr val="tx2"/>
                </a:solidFill>
              </a:rPr>
              <a:t>&amp; </a:t>
            </a:r>
            <a:r>
              <a:rPr lang="en-GB" altLang="ru-RU" sz="1600">
                <a:solidFill>
                  <a:schemeClr val="tx2"/>
                </a:solidFill>
              </a:rPr>
              <a:t>Nagayama // J. Struct. Biol. </a:t>
            </a:r>
            <a:r>
              <a:rPr lang="en-GB" altLang="ru-RU" sz="1600" b="1">
                <a:solidFill>
                  <a:schemeClr val="tx2"/>
                </a:solidFill>
              </a:rPr>
              <a:t>2008</a:t>
            </a:r>
            <a:r>
              <a:rPr lang="en-GB" altLang="ru-RU" sz="1600">
                <a:solidFill>
                  <a:schemeClr val="tx2"/>
                </a:solidFill>
              </a:rPr>
              <a:t>, </a:t>
            </a:r>
            <a:r>
              <a:rPr lang="en-GB" altLang="ru-RU" sz="1600" i="1">
                <a:solidFill>
                  <a:schemeClr val="tx2"/>
                </a:solidFill>
              </a:rPr>
              <a:t>161</a:t>
            </a:r>
            <a:r>
              <a:rPr lang="en-GB" altLang="ru-RU" sz="1600">
                <a:solidFill>
                  <a:schemeClr val="tx2"/>
                </a:solidFill>
              </a:rPr>
              <a:t>, 211-218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-90264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000099"/>
                </a:solidFill>
              </a:rPr>
              <a:t>Размеры и форма белковых комплексов</a:t>
            </a:r>
            <a:endParaRPr lang="en-GB" altLang="ru-RU" sz="3600" dirty="0" smtClean="0">
              <a:solidFill>
                <a:srgbClr val="000099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687" y="823064"/>
            <a:ext cx="6814985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6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dirty="0" smtClean="0">
                <a:solidFill>
                  <a:srgbClr val="000099"/>
                </a:solidFill>
              </a:rPr>
              <a:t>Устройство ПЭМ</a:t>
            </a:r>
            <a:endParaRPr lang="en-GB" altLang="ru-RU" dirty="0" smtClean="0">
              <a:solidFill>
                <a:srgbClr val="000099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406" y="812801"/>
            <a:ext cx="6903169" cy="6059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933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rgbClr val="000099"/>
                </a:solidFill>
              </a:rPr>
              <a:t>ССМ и ПЭМ гребнеобразных молекул</a:t>
            </a:r>
            <a:endParaRPr lang="en-GB" altLang="ru-RU" sz="3600" smtClean="0">
              <a:solidFill>
                <a:srgbClr val="000099"/>
              </a:solidFill>
            </a:endParaRPr>
          </a:p>
        </p:txBody>
      </p:sp>
      <p:pic>
        <p:nvPicPr>
          <p:cNvPr id="59395" name="Picture 9" descr="schappacher_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5275" y="1196975"/>
            <a:ext cx="4852988" cy="5111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396" name="Picture 10" descr="schappacher_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00" y="1196975"/>
            <a:ext cx="3319463" cy="5111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9397" name="Text Box 11"/>
          <p:cNvSpPr txBox="1">
            <a:spLocks noChangeArrowheads="1"/>
          </p:cNvSpPr>
          <p:nvPr/>
        </p:nvSpPr>
        <p:spPr bwMode="auto">
          <a:xfrm>
            <a:off x="3059113" y="6453188"/>
            <a:ext cx="5976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ru-RU" sz="1600">
                <a:solidFill>
                  <a:schemeClr val="tx2"/>
                </a:solidFill>
              </a:rPr>
              <a:t>Schappacher</a:t>
            </a:r>
            <a:r>
              <a:rPr lang="ru-RU" altLang="ru-RU" sz="1600">
                <a:solidFill>
                  <a:schemeClr val="tx2"/>
                </a:solidFill>
              </a:rPr>
              <a:t> </a:t>
            </a:r>
            <a:r>
              <a:rPr lang="en-GB" altLang="ru-RU" sz="1600" i="1">
                <a:solidFill>
                  <a:schemeClr val="tx2"/>
                </a:solidFill>
              </a:rPr>
              <a:t>et al</a:t>
            </a:r>
            <a:r>
              <a:rPr lang="en-GB" altLang="ru-RU" sz="1600">
                <a:solidFill>
                  <a:schemeClr val="tx2"/>
                </a:solidFill>
              </a:rPr>
              <a:t>. // </a:t>
            </a:r>
            <a:r>
              <a:rPr lang="nl-NL" altLang="ru-RU" sz="1600">
                <a:solidFill>
                  <a:schemeClr val="tx2"/>
                </a:solidFill>
              </a:rPr>
              <a:t>Macromolecules </a:t>
            </a:r>
            <a:r>
              <a:rPr lang="nl-NL" altLang="ru-RU" sz="1600" b="1">
                <a:solidFill>
                  <a:schemeClr val="tx2"/>
                </a:solidFill>
              </a:rPr>
              <a:t>2003</a:t>
            </a:r>
            <a:r>
              <a:rPr lang="nl-NL" altLang="ru-RU" sz="1600">
                <a:solidFill>
                  <a:schemeClr val="tx2"/>
                </a:solidFill>
              </a:rPr>
              <a:t>, </a:t>
            </a:r>
            <a:r>
              <a:rPr lang="nl-NL" altLang="ru-RU" sz="1600" i="1">
                <a:solidFill>
                  <a:schemeClr val="tx2"/>
                </a:solidFill>
              </a:rPr>
              <a:t>36</a:t>
            </a:r>
            <a:r>
              <a:rPr lang="nl-NL" altLang="ru-RU" sz="1600">
                <a:solidFill>
                  <a:schemeClr val="tx2"/>
                </a:solidFill>
              </a:rPr>
              <a:t>, 5776-5783</a:t>
            </a:r>
            <a:endParaRPr lang="en-GB" altLang="ru-RU" sz="1600">
              <a:solidFill>
                <a:schemeClr val="tx2"/>
              </a:solidFill>
            </a:endParaRPr>
          </a:p>
        </p:txBody>
      </p:sp>
      <p:sp>
        <p:nvSpPr>
          <p:cNvPr id="59398" name="Text Box 12"/>
          <p:cNvSpPr txBox="1">
            <a:spLocks noChangeArrowheads="1"/>
          </p:cNvSpPr>
          <p:nvPr/>
        </p:nvSpPr>
        <p:spPr bwMode="auto">
          <a:xfrm>
            <a:off x="303213" y="3808413"/>
            <a:ext cx="879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0099"/>
                </a:solidFill>
              </a:rPr>
              <a:t>ССМ</a:t>
            </a:r>
            <a:endParaRPr lang="en-GB" altLang="ru-RU" sz="2400" b="1">
              <a:solidFill>
                <a:srgbClr val="000099"/>
              </a:solidFill>
            </a:endParaRPr>
          </a:p>
        </p:txBody>
      </p:sp>
      <p:sp>
        <p:nvSpPr>
          <p:cNvPr id="59399" name="Text Box 13"/>
          <p:cNvSpPr txBox="1">
            <a:spLocks noChangeArrowheads="1"/>
          </p:cNvSpPr>
          <p:nvPr/>
        </p:nvSpPr>
        <p:spPr bwMode="auto">
          <a:xfrm>
            <a:off x="5364163" y="3206750"/>
            <a:ext cx="936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CFFFF"/>
                </a:solidFill>
              </a:rPr>
              <a:t>100 нм</a:t>
            </a:r>
            <a:endParaRPr lang="en-GB" altLang="ru-RU" sz="1800" b="1">
              <a:solidFill>
                <a:srgbClr val="CCFFFF"/>
              </a:solidFill>
            </a:endParaRPr>
          </a:p>
        </p:txBody>
      </p:sp>
      <p:sp>
        <p:nvSpPr>
          <p:cNvPr id="59400" name="Text Box 14"/>
          <p:cNvSpPr txBox="1">
            <a:spLocks noChangeArrowheads="1"/>
          </p:cNvSpPr>
          <p:nvPr/>
        </p:nvSpPr>
        <p:spPr bwMode="auto">
          <a:xfrm>
            <a:off x="5364163" y="5734050"/>
            <a:ext cx="936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CFFFF"/>
                </a:solidFill>
              </a:rPr>
              <a:t>100 нм</a:t>
            </a:r>
            <a:endParaRPr lang="en-GB" altLang="ru-RU" sz="1800" b="1">
              <a:solidFill>
                <a:srgbClr val="CCFFFF"/>
              </a:solidFill>
            </a:endParaRPr>
          </a:p>
        </p:txBody>
      </p:sp>
      <p:sp>
        <p:nvSpPr>
          <p:cNvPr id="59401" name="Text Box 15"/>
          <p:cNvSpPr txBox="1">
            <a:spLocks noChangeArrowheads="1"/>
          </p:cNvSpPr>
          <p:nvPr/>
        </p:nvSpPr>
        <p:spPr bwMode="auto">
          <a:xfrm>
            <a:off x="7956550" y="3567113"/>
            <a:ext cx="809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99"/>
                </a:solidFill>
              </a:rPr>
              <a:t>50 нм</a:t>
            </a:r>
            <a:endParaRPr lang="en-GB" altLang="ru-RU" sz="1800" b="1">
              <a:solidFill>
                <a:srgbClr val="000099"/>
              </a:solidFill>
            </a:endParaRPr>
          </a:p>
        </p:txBody>
      </p:sp>
      <p:sp>
        <p:nvSpPr>
          <p:cNvPr id="59402" name="Text Box 16"/>
          <p:cNvSpPr txBox="1">
            <a:spLocks noChangeArrowheads="1"/>
          </p:cNvSpPr>
          <p:nvPr/>
        </p:nvSpPr>
        <p:spPr bwMode="auto">
          <a:xfrm>
            <a:off x="8027988" y="4862513"/>
            <a:ext cx="809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CFFFF"/>
                </a:solidFill>
              </a:rPr>
              <a:t>50 нм</a:t>
            </a:r>
            <a:endParaRPr lang="en-GB" altLang="ru-RU" sz="1800" b="1">
              <a:solidFill>
                <a:srgbClr val="CCFFFF"/>
              </a:solidFill>
            </a:endParaRPr>
          </a:p>
        </p:txBody>
      </p:sp>
      <p:sp>
        <p:nvSpPr>
          <p:cNvPr id="59403" name="Text Box 17"/>
          <p:cNvSpPr txBox="1">
            <a:spLocks noChangeArrowheads="1"/>
          </p:cNvSpPr>
          <p:nvPr/>
        </p:nvSpPr>
        <p:spPr bwMode="auto">
          <a:xfrm>
            <a:off x="5421313" y="1387475"/>
            <a:ext cx="874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CCFFFF"/>
                </a:solidFill>
              </a:rPr>
              <a:t>ПЭМ</a:t>
            </a:r>
            <a:endParaRPr lang="en-GB" altLang="ru-RU" sz="2400" b="1">
              <a:solidFill>
                <a:srgbClr val="CCFFFF"/>
              </a:solidFill>
            </a:endParaRPr>
          </a:p>
        </p:txBody>
      </p:sp>
      <p:sp>
        <p:nvSpPr>
          <p:cNvPr id="59404" name="Text Box 18"/>
          <p:cNvSpPr txBox="1">
            <a:spLocks noChangeArrowheads="1"/>
          </p:cNvSpPr>
          <p:nvPr/>
        </p:nvSpPr>
        <p:spPr bwMode="auto">
          <a:xfrm>
            <a:off x="5435600" y="4005263"/>
            <a:ext cx="1128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0099"/>
                </a:solidFill>
              </a:rPr>
              <a:t>к-ПЭМ</a:t>
            </a:r>
            <a:endParaRPr lang="en-GB" altLang="ru-RU" sz="2400" b="1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sz="4000" smtClean="0">
                <a:solidFill>
                  <a:srgbClr val="000099"/>
                </a:solidFill>
              </a:rPr>
              <a:t>Крио ПЭМ: визуализация линейных цепей ПСС</a:t>
            </a:r>
            <a:endParaRPr lang="en-GB" altLang="ru-RU" sz="4000" smtClean="0">
              <a:solidFill>
                <a:srgbClr val="000099"/>
              </a:solidFill>
            </a:endParaRPr>
          </a:p>
        </p:txBody>
      </p:sp>
      <p:pic>
        <p:nvPicPr>
          <p:cNvPr id="60419" name="Picture 7" descr="wittemann_01"/>
          <p:cNvPicPr>
            <a:picLocks noGrp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487488"/>
            <a:ext cx="4318000" cy="431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420" name="Picture 8" descr="wittemann_0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1485900"/>
            <a:ext cx="4319587" cy="4319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1369" name="Picture 9" descr="wittemann_0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3597275"/>
            <a:ext cx="4318000" cy="2208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422" name="Text Box 12"/>
          <p:cNvSpPr txBox="1">
            <a:spLocks noChangeArrowheads="1"/>
          </p:cNvSpPr>
          <p:nvPr/>
        </p:nvSpPr>
        <p:spPr bwMode="auto">
          <a:xfrm>
            <a:off x="3922713" y="6453188"/>
            <a:ext cx="51133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ru-RU" sz="1600">
                <a:solidFill>
                  <a:schemeClr val="tx2"/>
                </a:solidFill>
              </a:rPr>
              <a:t>Wittemann</a:t>
            </a:r>
            <a:r>
              <a:rPr lang="ru-RU" altLang="ru-RU" sz="1600">
                <a:solidFill>
                  <a:schemeClr val="tx2"/>
                </a:solidFill>
              </a:rPr>
              <a:t> </a:t>
            </a:r>
            <a:r>
              <a:rPr lang="en-GB" altLang="ru-RU" sz="1600" i="1">
                <a:solidFill>
                  <a:schemeClr val="tx2"/>
                </a:solidFill>
              </a:rPr>
              <a:t>et al</a:t>
            </a:r>
            <a:r>
              <a:rPr lang="en-GB" altLang="ru-RU" sz="1600">
                <a:solidFill>
                  <a:schemeClr val="tx2"/>
                </a:solidFill>
              </a:rPr>
              <a:t>. //</a:t>
            </a:r>
            <a:r>
              <a:rPr lang="ru-RU" altLang="ru-RU" sz="1600">
                <a:solidFill>
                  <a:schemeClr val="tx2"/>
                </a:solidFill>
              </a:rPr>
              <a:t> </a:t>
            </a:r>
            <a:r>
              <a:rPr lang="de-DE" altLang="ru-RU" sz="1600">
                <a:solidFill>
                  <a:schemeClr val="tx2"/>
                </a:solidFill>
              </a:rPr>
              <a:t>J. Am. Chem. Soc.</a:t>
            </a:r>
            <a:r>
              <a:rPr lang="ru-RU" altLang="ru-RU" sz="1600">
                <a:solidFill>
                  <a:schemeClr val="tx2"/>
                </a:solidFill>
              </a:rPr>
              <a:t> </a:t>
            </a:r>
            <a:r>
              <a:rPr lang="de-DE" altLang="ru-RU" sz="1600" b="1">
                <a:solidFill>
                  <a:schemeClr val="tx2"/>
                </a:solidFill>
              </a:rPr>
              <a:t>2005</a:t>
            </a:r>
            <a:r>
              <a:rPr lang="de-DE" altLang="ru-RU" sz="1600">
                <a:solidFill>
                  <a:schemeClr val="tx2"/>
                </a:solidFill>
              </a:rPr>
              <a:t>,</a:t>
            </a:r>
            <a:r>
              <a:rPr lang="ru-RU" altLang="ru-RU" sz="1600">
                <a:solidFill>
                  <a:schemeClr val="tx2"/>
                </a:solidFill>
              </a:rPr>
              <a:t> </a:t>
            </a:r>
            <a:r>
              <a:rPr lang="de-DE" altLang="ru-RU" sz="1600" i="1">
                <a:solidFill>
                  <a:schemeClr val="tx2"/>
                </a:solidFill>
              </a:rPr>
              <a:t>127</a:t>
            </a:r>
            <a:r>
              <a:rPr lang="de-DE" altLang="ru-RU" sz="1600">
                <a:solidFill>
                  <a:schemeClr val="tx2"/>
                </a:solidFill>
              </a:rPr>
              <a:t>, 9688</a:t>
            </a:r>
            <a:endParaRPr lang="en-GB" altLang="ru-RU" sz="1600">
              <a:solidFill>
                <a:schemeClr val="tx2"/>
              </a:solidFill>
            </a:endParaRPr>
          </a:p>
        </p:txBody>
      </p:sp>
      <p:sp>
        <p:nvSpPr>
          <p:cNvPr id="60423" name="Text Box 13"/>
          <p:cNvSpPr txBox="1">
            <a:spLocks noChangeArrowheads="1"/>
          </p:cNvSpPr>
          <p:nvPr/>
        </p:nvSpPr>
        <p:spPr bwMode="auto">
          <a:xfrm>
            <a:off x="250825" y="5805488"/>
            <a:ext cx="82089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0099"/>
                </a:solidFill>
              </a:rPr>
              <a:t>В присутствии ионов </a:t>
            </a:r>
            <a:r>
              <a:rPr lang="en-US" altLang="ru-RU" sz="2400">
                <a:solidFill>
                  <a:srgbClr val="000099"/>
                </a:solidFill>
              </a:rPr>
              <a:t>Cs</a:t>
            </a:r>
            <a:r>
              <a:rPr lang="ru-RU" altLang="ru-RU" sz="2400">
                <a:solidFill>
                  <a:srgbClr val="000099"/>
                </a:solidFill>
              </a:rPr>
              <a:t> и</a:t>
            </a:r>
            <a:r>
              <a:rPr lang="en-US" altLang="ru-RU" sz="2400">
                <a:solidFill>
                  <a:srgbClr val="000099"/>
                </a:solidFill>
              </a:rPr>
              <a:t>/</a:t>
            </a:r>
            <a:r>
              <a:rPr lang="ru-RU" altLang="ru-RU" sz="2400">
                <a:solidFill>
                  <a:srgbClr val="000099"/>
                </a:solidFill>
              </a:rPr>
              <a:t>или белковых молекул БСА, при разной ионной силе</a:t>
            </a:r>
            <a:endParaRPr lang="en-GB" altLang="ru-RU" sz="2400">
              <a:solidFill>
                <a:srgbClr val="000099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>
                <a:solidFill>
                  <a:srgbClr val="000099"/>
                </a:solidFill>
              </a:rPr>
              <a:t>Электронная микроскопия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Низковакуумная </a:t>
            </a:r>
            <a:r>
              <a:rPr lang="ru-RU" dirty="0">
                <a:solidFill>
                  <a:srgbClr val="000099"/>
                </a:solidFill>
              </a:rPr>
              <a:t>просвечивающая электронная </a:t>
            </a:r>
            <a:r>
              <a:rPr lang="ru-RU" dirty="0" smtClean="0">
                <a:solidFill>
                  <a:srgbClr val="000099"/>
                </a:solidFill>
              </a:rPr>
              <a:t>микроскопия (</a:t>
            </a:r>
            <a:r>
              <a:rPr lang="en-GB" dirty="0" smtClean="0">
                <a:solidFill>
                  <a:srgbClr val="000099"/>
                </a:solidFill>
              </a:rPr>
              <a:t>ETEM</a:t>
            </a:r>
            <a:r>
              <a:rPr lang="en-GB" dirty="0">
                <a:solidFill>
                  <a:srgbClr val="000099"/>
                </a:solidFill>
              </a:rPr>
              <a:t>, environmental transmission electron </a:t>
            </a:r>
            <a:r>
              <a:rPr lang="en-GB" dirty="0" smtClean="0">
                <a:solidFill>
                  <a:srgbClr val="000099"/>
                </a:solidFill>
              </a:rPr>
              <a:t>microscopy</a:t>
            </a:r>
            <a:r>
              <a:rPr lang="ru-RU" dirty="0" smtClean="0">
                <a:solidFill>
                  <a:srgbClr val="000099"/>
                </a:solidFill>
              </a:rPr>
              <a:t>)</a:t>
            </a:r>
            <a:endParaRPr lang="en-GB" dirty="0">
              <a:solidFill>
                <a:srgbClr val="000099"/>
              </a:solidFill>
            </a:endParaRPr>
          </a:p>
          <a:p>
            <a:pPr lvl="1"/>
            <a:r>
              <a:rPr lang="ru-RU" dirty="0" smtClean="0">
                <a:solidFill>
                  <a:srgbClr val="000099"/>
                </a:solidFill>
              </a:rPr>
              <a:t>динамика </a:t>
            </a:r>
            <a:r>
              <a:rPr lang="ru-RU" dirty="0">
                <a:solidFill>
                  <a:srgbClr val="000099"/>
                </a:solidFill>
              </a:rPr>
              <a:t>процессов</a:t>
            </a:r>
          </a:p>
          <a:p>
            <a:endParaRPr lang="ru-RU" dirty="0" smtClean="0">
              <a:solidFill>
                <a:srgbClr val="000099"/>
              </a:solidFill>
            </a:endParaRPr>
          </a:p>
          <a:p>
            <a:endParaRPr lang="ru-RU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15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sz="4000" dirty="0" smtClean="0">
                <a:solidFill>
                  <a:srgbClr val="000099"/>
                </a:solidFill>
              </a:rPr>
              <a:t>Низковакуумная ПЭМ</a:t>
            </a:r>
            <a:endParaRPr lang="en-GB" altLang="ru-RU" sz="4000" dirty="0" smtClean="0">
              <a:solidFill>
                <a:srgbClr val="000099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801" y="980728"/>
            <a:ext cx="5780137" cy="58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892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sz="4000" dirty="0" smtClean="0">
                <a:solidFill>
                  <a:srgbClr val="000099"/>
                </a:solidFill>
              </a:rPr>
              <a:t>Низковакуумная ПЭМ</a:t>
            </a:r>
            <a:endParaRPr lang="en-GB" altLang="ru-RU" sz="4000" dirty="0" smtClean="0">
              <a:solidFill>
                <a:srgbClr val="000099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739" y="1011964"/>
            <a:ext cx="5921589" cy="58460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052736"/>
            <a:ext cx="171213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0099"/>
                </a:solidFill>
              </a:rPr>
              <a:t>Pd</a:t>
            </a:r>
            <a:r>
              <a:rPr lang="en-US" sz="2000" dirty="0">
                <a:solidFill>
                  <a:srgbClr val="000099"/>
                </a:solidFill>
              </a:rPr>
              <a:t>/Al</a:t>
            </a:r>
            <a:r>
              <a:rPr lang="en-US" sz="2000" baseline="-25000" dirty="0">
                <a:solidFill>
                  <a:srgbClr val="000099"/>
                </a:solidFill>
              </a:rPr>
              <a:t>2</a:t>
            </a:r>
            <a:r>
              <a:rPr lang="en-US" sz="2000" dirty="0">
                <a:solidFill>
                  <a:srgbClr val="000099"/>
                </a:solidFill>
              </a:rPr>
              <a:t>O</a:t>
            </a:r>
            <a:r>
              <a:rPr lang="en-US" sz="2000" baseline="-25000" dirty="0">
                <a:solidFill>
                  <a:srgbClr val="000099"/>
                </a:solidFill>
              </a:rPr>
              <a:t>3</a:t>
            </a:r>
            <a:r>
              <a:rPr lang="en-US" sz="2000" dirty="0">
                <a:solidFill>
                  <a:srgbClr val="000099"/>
                </a:solidFill>
              </a:rPr>
              <a:t> </a:t>
            </a:r>
            <a:endParaRPr lang="ru-RU" sz="2000" dirty="0" smtClean="0">
              <a:solidFill>
                <a:srgbClr val="000099"/>
              </a:solidFill>
            </a:endParaRPr>
          </a:p>
          <a:p>
            <a:r>
              <a:rPr lang="ru-RU" sz="2000" dirty="0">
                <a:solidFill>
                  <a:srgbClr val="000099"/>
                </a:solidFill>
              </a:rPr>
              <a:t>к</a:t>
            </a:r>
            <a:r>
              <a:rPr lang="ru-RU" sz="2000" dirty="0" smtClean="0">
                <a:solidFill>
                  <a:srgbClr val="000099"/>
                </a:solidFill>
              </a:rPr>
              <a:t>атализатор,</a:t>
            </a:r>
          </a:p>
          <a:p>
            <a:r>
              <a:rPr lang="ru-RU" sz="2000" dirty="0">
                <a:solidFill>
                  <a:srgbClr val="000099"/>
                </a:solidFill>
              </a:rPr>
              <a:t>н</a:t>
            </a:r>
            <a:r>
              <a:rPr lang="ru-RU" sz="2000" dirty="0" smtClean="0">
                <a:solidFill>
                  <a:srgbClr val="000099"/>
                </a:solidFill>
              </a:rPr>
              <a:t>агрев </a:t>
            </a:r>
          </a:p>
          <a:p>
            <a:r>
              <a:rPr lang="ru-RU" sz="2000" dirty="0">
                <a:solidFill>
                  <a:srgbClr val="000099"/>
                </a:solidFill>
              </a:rPr>
              <a:t>н</a:t>
            </a:r>
            <a:r>
              <a:rPr lang="ru-RU" sz="2000" dirty="0" smtClean="0">
                <a:solidFill>
                  <a:srgbClr val="000099"/>
                </a:solidFill>
              </a:rPr>
              <a:t>а воздухе, </a:t>
            </a:r>
          </a:p>
          <a:p>
            <a:r>
              <a:rPr lang="en-US" sz="2000" dirty="0" smtClean="0">
                <a:solidFill>
                  <a:srgbClr val="000099"/>
                </a:solidFill>
              </a:rPr>
              <a:t>500 </a:t>
            </a:r>
            <a:r>
              <a:rPr lang="en-US" sz="2000" dirty="0" err="1" smtClean="0">
                <a:solidFill>
                  <a:srgbClr val="000099"/>
                </a:solidFill>
              </a:rPr>
              <a:t>mTorr</a:t>
            </a:r>
            <a:r>
              <a:rPr lang="ru-RU" sz="2000" dirty="0" smtClean="0">
                <a:solidFill>
                  <a:srgbClr val="000099"/>
                </a:solidFill>
              </a:rPr>
              <a:t>,</a:t>
            </a:r>
            <a:r>
              <a:rPr lang="en-US" sz="2000" dirty="0" smtClean="0">
                <a:solidFill>
                  <a:srgbClr val="000099"/>
                </a:solidFill>
              </a:rPr>
              <a:t> </a:t>
            </a:r>
            <a:endParaRPr lang="ru-RU" sz="2000" dirty="0" smtClean="0">
              <a:solidFill>
                <a:srgbClr val="000099"/>
              </a:solidFill>
            </a:endParaRPr>
          </a:p>
          <a:p>
            <a:r>
              <a:rPr lang="en-US" sz="2000" dirty="0" smtClean="0">
                <a:solidFill>
                  <a:srgbClr val="000099"/>
                </a:solidFill>
              </a:rPr>
              <a:t>350</a:t>
            </a:r>
            <a:r>
              <a:rPr lang="ru-RU" sz="2000" dirty="0" smtClean="0">
                <a:solidFill>
                  <a:srgbClr val="000099"/>
                </a:solidFill>
              </a:rPr>
              <a:t> </a:t>
            </a:r>
            <a:r>
              <a:rPr lang="ru-RU" sz="2000" dirty="0" smtClean="0">
                <a:solidFill>
                  <a:srgbClr val="000099"/>
                </a:solidFill>
                <a:sym typeface="Symbol"/>
              </a:rPr>
              <a:t></a:t>
            </a:r>
            <a:r>
              <a:rPr lang="en-US" sz="2000" dirty="0" smtClean="0">
                <a:solidFill>
                  <a:srgbClr val="000099"/>
                </a:solidFill>
              </a:rPr>
              <a:t>C</a:t>
            </a:r>
            <a:endParaRPr lang="ru-RU" sz="2000" dirty="0">
              <a:solidFill>
                <a:srgbClr val="0000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3429000"/>
            <a:ext cx="530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0099"/>
                </a:solidFill>
              </a:rPr>
              <a:t>0 ч</a:t>
            </a:r>
            <a:endParaRPr lang="ru-RU" sz="2000" dirty="0">
              <a:solidFill>
                <a:srgbClr val="0000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68344" y="3429000"/>
            <a:ext cx="530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000099"/>
                </a:solidFill>
              </a:rPr>
              <a:t>1</a:t>
            </a:r>
            <a:r>
              <a:rPr lang="ru-RU" sz="2000" dirty="0" smtClean="0">
                <a:solidFill>
                  <a:srgbClr val="000099"/>
                </a:solidFill>
              </a:rPr>
              <a:t> ч</a:t>
            </a:r>
            <a:endParaRPr lang="ru-RU" sz="2000" dirty="0">
              <a:solidFill>
                <a:srgbClr val="0000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6341258"/>
            <a:ext cx="530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000099"/>
                </a:solidFill>
              </a:rPr>
              <a:t>4</a:t>
            </a:r>
            <a:r>
              <a:rPr lang="ru-RU" sz="2000" dirty="0" smtClean="0">
                <a:solidFill>
                  <a:srgbClr val="000099"/>
                </a:solidFill>
              </a:rPr>
              <a:t> ч</a:t>
            </a:r>
            <a:endParaRPr lang="ru-RU" sz="2000" dirty="0">
              <a:solidFill>
                <a:srgbClr val="0000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68344" y="6341258"/>
            <a:ext cx="530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0099"/>
                </a:solidFill>
              </a:rPr>
              <a:t>7 ч</a:t>
            </a:r>
            <a:endParaRPr lang="ru-RU" sz="2000" dirty="0">
              <a:solidFill>
                <a:srgbClr val="0000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686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sz="4000" dirty="0" smtClean="0">
                <a:solidFill>
                  <a:srgbClr val="000099"/>
                </a:solidFill>
              </a:rPr>
              <a:t>Низковакуумная ПЭМ</a:t>
            </a:r>
            <a:endParaRPr lang="en-GB" altLang="ru-RU" sz="4000" dirty="0" smtClean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2170599"/>
            <a:ext cx="17053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0099"/>
                </a:solidFill>
              </a:rPr>
              <a:t>Рост много-стенных углеродных </a:t>
            </a:r>
            <a:r>
              <a:rPr lang="ru-RU" sz="2000" dirty="0" err="1" smtClean="0">
                <a:solidFill>
                  <a:srgbClr val="000099"/>
                </a:solidFill>
              </a:rPr>
              <a:t>нанотрубок</a:t>
            </a:r>
            <a:r>
              <a:rPr lang="ru-RU" sz="2000" dirty="0" smtClean="0">
                <a:solidFill>
                  <a:srgbClr val="000099"/>
                </a:solidFill>
              </a:rPr>
              <a:t>,</a:t>
            </a:r>
          </a:p>
          <a:p>
            <a:r>
              <a:rPr lang="ru-RU" sz="2000" dirty="0">
                <a:solidFill>
                  <a:srgbClr val="000099"/>
                </a:solidFill>
              </a:rPr>
              <a:t>н</a:t>
            </a:r>
            <a:r>
              <a:rPr lang="ru-RU" sz="2000" dirty="0" smtClean="0">
                <a:solidFill>
                  <a:srgbClr val="000099"/>
                </a:solidFill>
              </a:rPr>
              <a:t>агрев </a:t>
            </a:r>
          </a:p>
          <a:p>
            <a:r>
              <a:rPr lang="ru-RU" sz="2000" dirty="0">
                <a:solidFill>
                  <a:srgbClr val="000099"/>
                </a:solidFill>
              </a:rPr>
              <a:t>в</a:t>
            </a:r>
            <a:r>
              <a:rPr lang="ru-RU" sz="2000" dirty="0" smtClean="0">
                <a:solidFill>
                  <a:srgbClr val="000099"/>
                </a:solidFill>
              </a:rPr>
              <a:t> </a:t>
            </a:r>
            <a:r>
              <a:rPr lang="en-US" sz="2000" dirty="0" smtClean="0">
                <a:solidFill>
                  <a:srgbClr val="000099"/>
                </a:solidFill>
              </a:rPr>
              <a:t>C</a:t>
            </a:r>
            <a:r>
              <a:rPr lang="en-US" sz="2000" baseline="-25000" dirty="0" smtClean="0">
                <a:solidFill>
                  <a:srgbClr val="000099"/>
                </a:solidFill>
              </a:rPr>
              <a:t>2</a:t>
            </a:r>
            <a:r>
              <a:rPr lang="en-US" sz="2000" dirty="0" smtClean="0">
                <a:solidFill>
                  <a:srgbClr val="000099"/>
                </a:solidFill>
              </a:rPr>
              <a:t>H</a:t>
            </a:r>
            <a:r>
              <a:rPr lang="en-US" sz="2000" baseline="-25000" dirty="0" smtClean="0">
                <a:solidFill>
                  <a:srgbClr val="000099"/>
                </a:solidFill>
              </a:rPr>
              <a:t>2</a:t>
            </a:r>
            <a:r>
              <a:rPr lang="ru-RU" sz="2000" dirty="0" smtClean="0">
                <a:solidFill>
                  <a:srgbClr val="000099"/>
                </a:solidFill>
              </a:rPr>
              <a:t>, </a:t>
            </a:r>
          </a:p>
          <a:p>
            <a:r>
              <a:rPr lang="ru-RU" sz="2000" dirty="0">
                <a:solidFill>
                  <a:srgbClr val="000099"/>
                </a:solidFill>
              </a:rPr>
              <a:t>2</a:t>
            </a:r>
            <a:r>
              <a:rPr lang="en-US" sz="2000" dirty="0" smtClean="0">
                <a:solidFill>
                  <a:srgbClr val="000099"/>
                </a:solidFill>
              </a:rPr>
              <a:t>0 </a:t>
            </a:r>
            <a:r>
              <a:rPr lang="en-US" sz="2000" dirty="0" err="1" smtClean="0">
                <a:solidFill>
                  <a:srgbClr val="000099"/>
                </a:solidFill>
              </a:rPr>
              <a:t>mTorr</a:t>
            </a:r>
            <a:r>
              <a:rPr lang="ru-RU" sz="2000" dirty="0" smtClean="0">
                <a:solidFill>
                  <a:srgbClr val="000099"/>
                </a:solidFill>
              </a:rPr>
              <a:t>,</a:t>
            </a:r>
            <a:r>
              <a:rPr lang="en-US" sz="2000" dirty="0" smtClean="0">
                <a:solidFill>
                  <a:srgbClr val="000099"/>
                </a:solidFill>
              </a:rPr>
              <a:t> </a:t>
            </a:r>
            <a:endParaRPr lang="ru-RU" sz="2000" dirty="0" smtClean="0">
              <a:solidFill>
                <a:srgbClr val="000099"/>
              </a:solidFill>
            </a:endParaRPr>
          </a:p>
          <a:p>
            <a:r>
              <a:rPr lang="ru-RU" sz="2000" dirty="0" smtClean="0">
                <a:solidFill>
                  <a:srgbClr val="000099"/>
                </a:solidFill>
              </a:rPr>
              <a:t>47</a:t>
            </a:r>
            <a:r>
              <a:rPr lang="en-US" sz="2000" dirty="0" smtClean="0">
                <a:solidFill>
                  <a:srgbClr val="000099"/>
                </a:solidFill>
              </a:rPr>
              <a:t>5</a:t>
            </a:r>
            <a:r>
              <a:rPr lang="ru-RU" sz="2000" dirty="0" smtClean="0">
                <a:solidFill>
                  <a:srgbClr val="000099"/>
                </a:solidFill>
              </a:rPr>
              <a:t> </a:t>
            </a:r>
            <a:r>
              <a:rPr lang="ru-RU" sz="2000" dirty="0" smtClean="0">
                <a:solidFill>
                  <a:srgbClr val="000099"/>
                </a:solidFill>
                <a:sym typeface="Symbol"/>
              </a:rPr>
              <a:t></a:t>
            </a:r>
            <a:r>
              <a:rPr lang="en-US" sz="2000" dirty="0" smtClean="0">
                <a:solidFill>
                  <a:srgbClr val="000099"/>
                </a:solidFill>
              </a:rPr>
              <a:t>C</a:t>
            </a:r>
            <a:endParaRPr lang="ru-RU" sz="2000" dirty="0">
              <a:solidFill>
                <a:srgbClr val="000099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328" y="981752"/>
            <a:ext cx="5705804" cy="58762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3768" y="2564904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/>
              <a:t>10 </a:t>
            </a:r>
            <a:r>
              <a:rPr lang="ru-RU" sz="1800" dirty="0" err="1" smtClean="0"/>
              <a:t>нм</a:t>
            </a:r>
            <a:endParaRPr lang="ru-RU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7403176" y="3212976"/>
            <a:ext cx="1705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0099"/>
                </a:solidFill>
              </a:rPr>
              <a:t>в</a:t>
            </a:r>
            <a:r>
              <a:rPr lang="ru-RU" sz="2000" dirty="0" smtClean="0">
                <a:solidFill>
                  <a:srgbClr val="000099"/>
                </a:solidFill>
              </a:rPr>
              <a:t>ремя в сек</a:t>
            </a:r>
            <a:endParaRPr lang="ru-RU" sz="2000" dirty="0">
              <a:solidFill>
                <a:srgbClr val="0000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173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>
                <a:solidFill>
                  <a:srgbClr val="000099"/>
                </a:solidFill>
              </a:rPr>
              <a:t>Электронная микроскопия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dirty="0" smtClean="0">
                <a:solidFill>
                  <a:srgbClr val="000099"/>
                </a:solidFill>
              </a:rPr>
              <a:t>ПЭМ</a:t>
            </a:r>
            <a:r>
              <a:rPr lang="en-US" altLang="ru-RU" dirty="0" smtClean="0">
                <a:solidFill>
                  <a:srgbClr val="000099"/>
                </a:solidFill>
              </a:rPr>
              <a:t> </a:t>
            </a:r>
            <a:r>
              <a:rPr lang="ru-RU" altLang="ru-RU" dirty="0" smtClean="0">
                <a:solidFill>
                  <a:srgbClr val="000099"/>
                </a:solidFill>
              </a:rPr>
              <a:t>высокого разрешения</a:t>
            </a:r>
          </a:p>
          <a:p>
            <a:pPr lvl="1"/>
            <a:r>
              <a:rPr lang="ru-RU" altLang="ru-RU" dirty="0" smtClean="0">
                <a:solidFill>
                  <a:srgbClr val="000099"/>
                </a:solidFill>
              </a:rPr>
              <a:t>Атомное разрешение</a:t>
            </a:r>
            <a:endParaRPr lang="en-US" altLang="ru-RU" dirty="0" smtClean="0">
              <a:solidFill>
                <a:srgbClr val="000099"/>
              </a:solidFill>
            </a:endParaRPr>
          </a:p>
          <a:p>
            <a:pPr lvl="2"/>
            <a:r>
              <a:rPr lang="ru-RU" altLang="ru-RU" dirty="0" smtClean="0">
                <a:solidFill>
                  <a:srgbClr val="000099"/>
                </a:solidFill>
              </a:rPr>
              <a:t>результат интерференции</a:t>
            </a:r>
          </a:p>
          <a:p>
            <a:endParaRPr lang="ru-RU" altLang="ru-RU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63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" y="906648"/>
            <a:ext cx="9143089" cy="5920376"/>
          </a:xfrm>
          <a:prstGeom prst="rect">
            <a:avLst/>
          </a:prstGeom>
        </p:spPr>
      </p:pic>
      <p:sp>
        <p:nvSpPr>
          <p:cNvPr id="60418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sz="4000" dirty="0" smtClean="0">
                <a:solidFill>
                  <a:srgbClr val="000099"/>
                </a:solidFill>
              </a:rPr>
              <a:t>ПЭМ высокого разрешения</a:t>
            </a:r>
            <a:endParaRPr lang="en-GB" altLang="ru-RU" sz="4000" dirty="0" smtClean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96" y="6474822"/>
            <a:ext cx="76603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Моделирование изображения атомных колонн диоксида олова, разный фокус</a:t>
            </a:r>
            <a:endParaRPr lang="ru-RU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078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sz="4000" dirty="0" smtClean="0">
                <a:solidFill>
                  <a:srgbClr val="000099"/>
                </a:solidFill>
              </a:rPr>
              <a:t>ПЭМ высокого разрешения</a:t>
            </a:r>
            <a:endParaRPr lang="en-GB" altLang="ru-RU" sz="4000" dirty="0" smtClean="0">
              <a:solidFill>
                <a:srgbClr val="000099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4" y="1556792"/>
            <a:ext cx="9046902" cy="38164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78140" y="5877272"/>
            <a:ext cx="4955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Краевые дислокации,</a:t>
            </a:r>
            <a:r>
              <a:rPr lang="en-GB" dirty="0">
                <a:solidFill>
                  <a:srgbClr val="000099"/>
                </a:solidFill>
              </a:rPr>
              <a:t> Ge/Si(001)</a:t>
            </a:r>
            <a:r>
              <a:rPr lang="ru-RU" dirty="0" smtClean="0">
                <a:solidFill>
                  <a:srgbClr val="000099"/>
                </a:solidFill>
              </a:rPr>
              <a:t> </a:t>
            </a:r>
            <a:endParaRPr lang="ru-RU" dirty="0">
              <a:solidFill>
                <a:srgbClr val="0000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765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sz="4000" dirty="0" smtClean="0">
                <a:solidFill>
                  <a:srgbClr val="000099"/>
                </a:solidFill>
              </a:rPr>
              <a:t>ПЭМ высокого разрешения</a:t>
            </a:r>
            <a:endParaRPr lang="en-GB" altLang="ru-RU" sz="4000" dirty="0" smtClean="0">
              <a:solidFill>
                <a:srgbClr val="0000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5877272"/>
            <a:ext cx="7900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Сечение </a:t>
            </a:r>
            <a:r>
              <a:rPr lang="en-US" dirty="0" smtClean="0">
                <a:solidFill>
                  <a:srgbClr val="000099"/>
                </a:solidFill>
              </a:rPr>
              <a:t>CoSi</a:t>
            </a:r>
            <a:r>
              <a:rPr lang="en-US" baseline="-25000" dirty="0" smtClean="0">
                <a:solidFill>
                  <a:srgbClr val="000099"/>
                </a:solidFill>
              </a:rPr>
              <a:t>2</a:t>
            </a:r>
            <a:r>
              <a:rPr lang="en-US" dirty="0" smtClean="0">
                <a:solidFill>
                  <a:srgbClr val="000099"/>
                </a:solidFill>
              </a:rPr>
              <a:t>-</a:t>
            </a:r>
            <a:r>
              <a:rPr lang="ru-RU" dirty="0" err="1" smtClean="0">
                <a:solidFill>
                  <a:srgbClr val="000099"/>
                </a:solidFill>
              </a:rPr>
              <a:t>нанопроволоки</a:t>
            </a:r>
            <a:r>
              <a:rPr lang="ru-RU" dirty="0" smtClean="0">
                <a:solidFill>
                  <a:srgbClr val="000099"/>
                </a:solidFill>
              </a:rPr>
              <a:t>, эпитаксия на </a:t>
            </a:r>
            <a:r>
              <a:rPr lang="en-US" dirty="0" smtClean="0">
                <a:solidFill>
                  <a:srgbClr val="000099"/>
                </a:solidFill>
              </a:rPr>
              <a:t>Si(100)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02" y="1268760"/>
            <a:ext cx="9144770" cy="43924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351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235" y="908720"/>
            <a:ext cx="5623214" cy="5949280"/>
          </a:xfrm>
          <a:prstGeom prst="rect">
            <a:avLst/>
          </a:prstGeom>
        </p:spPr>
      </p:pic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dirty="0" smtClean="0">
                <a:solidFill>
                  <a:srgbClr val="000099"/>
                </a:solidFill>
              </a:rPr>
              <a:t>Устройство ПЭМ</a:t>
            </a:r>
            <a:endParaRPr lang="en-GB" altLang="ru-RU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65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sz="4000" dirty="0" smtClean="0">
                <a:solidFill>
                  <a:srgbClr val="000099"/>
                </a:solidFill>
              </a:rPr>
              <a:t>ПЭМ высокого разрешения</a:t>
            </a:r>
            <a:endParaRPr lang="en-GB" altLang="ru-RU" sz="4000" dirty="0" smtClean="0">
              <a:solidFill>
                <a:srgbClr val="000099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84" y="1052736"/>
            <a:ext cx="8295257" cy="5784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3648" y="3462099"/>
            <a:ext cx="1414170" cy="830997"/>
          </a:xfrm>
          <a:prstGeom prst="rect">
            <a:avLst/>
          </a:prstGeom>
          <a:gradFill flip="none" rotWithShape="1">
            <a:gsLst>
              <a:gs pos="0">
                <a:srgbClr val="99CCF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г</a:t>
            </a:r>
            <a:r>
              <a:rPr lang="ru-RU" dirty="0" smtClean="0">
                <a:solidFill>
                  <a:srgbClr val="FF0000"/>
                </a:solidFill>
              </a:rPr>
              <a:t>раница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раздела</a:t>
            </a:r>
            <a:endParaRPr lang="ru-RU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27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811" y="980728"/>
            <a:ext cx="5664149" cy="5877272"/>
          </a:xfrm>
          <a:prstGeom prst="rect">
            <a:avLst/>
          </a:prstGeom>
        </p:spPr>
      </p:pic>
      <p:sp>
        <p:nvSpPr>
          <p:cNvPr id="60418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sz="4000" dirty="0" smtClean="0">
                <a:solidFill>
                  <a:srgbClr val="000099"/>
                </a:solidFill>
              </a:rPr>
              <a:t>ПЭМ высокого разрешения</a:t>
            </a:r>
            <a:endParaRPr lang="en-GB" altLang="ru-RU" sz="4000" dirty="0" smtClean="0">
              <a:solidFill>
                <a:srgbClr val="0000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40768"/>
            <a:ext cx="17298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err="1">
                <a:solidFill>
                  <a:srgbClr val="000099"/>
                </a:solidFill>
              </a:rPr>
              <a:t>в</a:t>
            </a:r>
            <a:r>
              <a:rPr lang="ru-RU" dirty="0" err="1" smtClean="0">
                <a:solidFill>
                  <a:srgbClr val="000099"/>
                </a:solidFill>
              </a:rPr>
              <a:t>изуа-лизация</a:t>
            </a:r>
            <a:r>
              <a:rPr lang="ru-RU" dirty="0" smtClean="0">
                <a:solidFill>
                  <a:srgbClr val="000099"/>
                </a:solidFill>
              </a:rPr>
              <a:t> решетки </a:t>
            </a:r>
            <a:r>
              <a:rPr lang="ru-RU" b="1" dirty="0" smtClean="0">
                <a:solidFill>
                  <a:srgbClr val="FF0000"/>
                </a:solidFill>
              </a:rPr>
              <a:t>ПТФЭ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50701" y="1340768"/>
            <a:ext cx="17298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картина </a:t>
            </a:r>
            <a:r>
              <a:rPr lang="ru-RU" dirty="0" err="1" smtClean="0">
                <a:solidFill>
                  <a:srgbClr val="000099"/>
                </a:solidFill>
              </a:rPr>
              <a:t>микроди</a:t>
            </a:r>
            <a:r>
              <a:rPr lang="ru-RU" dirty="0" smtClean="0">
                <a:solidFill>
                  <a:srgbClr val="000099"/>
                </a:solidFill>
              </a:rPr>
              <a:t>-фракции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229" y="4163596"/>
            <a:ext cx="17298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err="1">
                <a:solidFill>
                  <a:srgbClr val="000099"/>
                </a:solidFill>
              </a:rPr>
              <a:t>и</a:t>
            </a:r>
            <a:r>
              <a:rPr lang="ru-RU" dirty="0" err="1" smtClean="0">
                <a:solidFill>
                  <a:srgbClr val="000099"/>
                </a:solidFill>
              </a:rPr>
              <a:t>зобра-жение</a:t>
            </a:r>
            <a:r>
              <a:rPr lang="ru-RU" dirty="0" smtClean="0">
                <a:solidFill>
                  <a:srgbClr val="000099"/>
                </a:solidFill>
              </a:rPr>
              <a:t> после Фурье-</a:t>
            </a:r>
            <a:r>
              <a:rPr lang="ru-RU" dirty="0" err="1" smtClean="0">
                <a:solidFill>
                  <a:srgbClr val="000099"/>
                </a:solidFill>
              </a:rPr>
              <a:t>фильт</a:t>
            </a:r>
            <a:r>
              <a:rPr lang="ru-RU" dirty="0" smtClean="0">
                <a:solidFill>
                  <a:srgbClr val="000099"/>
                </a:solidFill>
              </a:rPr>
              <a:t>-рации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52320" y="4172887"/>
            <a:ext cx="17298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solidFill>
                  <a:srgbClr val="000099"/>
                </a:solidFill>
              </a:rPr>
              <a:t>к</a:t>
            </a:r>
            <a:r>
              <a:rPr lang="ru-RU" dirty="0" err="1" smtClean="0">
                <a:solidFill>
                  <a:srgbClr val="000099"/>
                </a:solidFill>
              </a:rPr>
              <a:t>омпью-терное</a:t>
            </a:r>
            <a:r>
              <a:rPr lang="ru-RU" dirty="0" smtClean="0">
                <a:solidFill>
                  <a:srgbClr val="000099"/>
                </a:solidFill>
              </a:rPr>
              <a:t> модели-</a:t>
            </a:r>
            <a:r>
              <a:rPr lang="ru-RU" dirty="0" err="1" smtClean="0">
                <a:solidFill>
                  <a:srgbClr val="000099"/>
                </a:solidFill>
              </a:rPr>
              <a:t>рование</a:t>
            </a:r>
            <a:endParaRPr lang="ru-RU" dirty="0">
              <a:solidFill>
                <a:srgbClr val="0000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49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dirty="0" smtClean="0">
                <a:solidFill>
                  <a:srgbClr val="000099"/>
                </a:solidFill>
              </a:rPr>
              <a:t>ПЭМ </a:t>
            </a:r>
            <a:r>
              <a:rPr lang="en-US" altLang="ru-RU" dirty="0" smtClean="0">
                <a:solidFill>
                  <a:srgbClr val="000099"/>
                </a:solidFill>
              </a:rPr>
              <a:t>LEO 912 AB</a:t>
            </a:r>
            <a:endParaRPr lang="en-GB" altLang="ru-RU" dirty="0" smtClean="0">
              <a:solidFill>
                <a:srgbClr val="000099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383" y="980728"/>
            <a:ext cx="6236937" cy="582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90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>
                <a:solidFill>
                  <a:srgbClr val="000099"/>
                </a:solidFill>
              </a:rPr>
              <a:t>Электронная микроскопия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Дифракция электронов в ПЭМ</a:t>
            </a:r>
          </a:p>
          <a:p>
            <a:pPr lvl="1"/>
            <a:r>
              <a:rPr lang="ru-RU" dirty="0" smtClean="0">
                <a:solidFill>
                  <a:srgbClr val="000099"/>
                </a:solidFill>
              </a:rPr>
              <a:t>Изображения в темном поле</a:t>
            </a:r>
          </a:p>
          <a:p>
            <a:pPr lvl="1"/>
            <a:r>
              <a:rPr lang="ru-RU" dirty="0" err="1" smtClean="0">
                <a:solidFill>
                  <a:srgbClr val="000099"/>
                </a:solidFill>
              </a:rPr>
              <a:t>Дифрактограммы</a:t>
            </a:r>
            <a:r>
              <a:rPr lang="ru-RU" dirty="0" smtClean="0">
                <a:solidFill>
                  <a:srgbClr val="000099"/>
                </a:solidFill>
              </a:rPr>
              <a:t> </a:t>
            </a:r>
            <a:endParaRPr lang="ru-RU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13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296" y="802001"/>
            <a:ext cx="6264696" cy="6033837"/>
          </a:xfrm>
        </p:spPr>
      </p:pic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251520" y="-162272"/>
            <a:ext cx="8640960" cy="1143000"/>
          </a:xfrm>
        </p:spPr>
        <p:txBody>
          <a:bodyPr/>
          <a:lstStyle/>
          <a:p>
            <a:r>
              <a:rPr lang="ru-RU" altLang="ru-RU" dirty="0" smtClean="0">
                <a:solidFill>
                  <a:srgbClr val="000099"/>
                </a:solidFill>
              </a:rPr>
              <a:t>Дифракция электронов в ПЭМ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1556792"/>
            <a:ext cx="1475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rgbClr val="000099"/>
                </a:solidFill>
              </a:rPr>
              <a:t>Изображение светлого поля</a:t>
            </a:r>
            <a:endParaRPr lang="ru-RU" sz="1600" dirty="0">
              <a:solidFill>
                <a:srgbClr val="0000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68344" y="1556792"/>
            <a:ext cx="1475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0099"/>
                </a:solidFill>
              </a:rPr>
              <a:t>Изображение темного поля</a:t>
            </a:r>
            <a:endParaRPr lang="ru-RU" sz="1600" dirty="0">
              <a:solidFill>
                <a:srgbClr val="0000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6512" y="4398203"/>
            <a:ext cx="1475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rgbClr val="000099"/>
                </a:solidFill>
              </a:rPr>
              <a:t>Электронная дифракция от многих кристаллитов</a:t>
            </a:r>
            <a:endParaRPr lang="ru-RU" sz="1600" dirty="0">
              <a:solidFill>
                <a:srgbClr val="0000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68344" y="4399070"/>
            <a:ext cx="1475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0099"/>
                </a:solidFill>
              </a:rPr>
              <a:t>Электронная дифракция от одного кристаллита</a:t>
            </a:r>
            <a:endParaRPr lang="ru-RU" sz="16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13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24" y="723759"/>
            <a:ext cx="8424936" cy="6145961"/>
          </a:xfrm>
        </p:spPr>
      </p:pic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251520" y="-162272"/>
            <a:ext cx="8640960" cy="1143000"/>
          </a:xfrm>
        </p:spPr>
        <p:txBody>
          <a:bodyPr/>
          <a:lstStyle/>
          <a:p>
            <a:r>
              <a:rPr lang="ru-RU" altLang="ru-RU" dirty="0" smtClean="0">
                <a:solidFill>
                  <a:srgbClr val="000099"/>
                </a:solidFill>
              </a:rPr>
              <a:t>Дифракция электронов в ПЭМ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6389" y="735087"/>
            <a:ext cx="1867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Ag@Si</a:t>
            </a:r>
            <a:r>
              <a:rPr lang="en-US" dirty="0" smtClean="0"/>
              <a:t>(100)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489786" y="735087"/>
            <a:ext cx="125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/>
              <a:t>эпитаксия</a:t>
            </a:r>
            <a:endParaRPr lang="ru-RU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2915816" y="2276872"/>
            <a:ext cx="168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/>
              <a:t>н</a:t>
            </a:r>
            <a:r>
              <a:rPr lang="ru-RU" sz="1800" dirty="0" smtClean="0"/>
              <a:t>ет эпитаксии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97287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>
                <a:solidFill>
                  <a:srgbClr val="000099"/>
                </a:solidFill>
              </a:rPr>
              <a:t>Электронная микроскопия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Аналитическая просвечивающая электронная микроскопия</a:t>
            </a:r>
          </a:p>
          <a:p>
            <a:pPr lvl="1"/>
            <a:r>
              <a:rPr lang="ru-RU" dirty="0" smtClean="0">
                <a:solidFill>
                  <a:srgbClr val="000099"/>
                </a:solidFill>
              </a:rPr>
              <a:t>Спектроскопия характеристических потерь энергии электронами</a:t>
            </a:r>
            <a:endParaRPr lang="en-US" dirty="0" smtClean="0">
              <a:solidFill>
                <a:srgbClr val="000099"/>
              </a:solidFill>
            </a:endParaRPr>
          </a:p>
          <a:p>
            <a:pPr lvl="1"/>
            <a:r>
              <a:rPr lang="ru-RU" dirty="0">
                <a:solidFill>
                  <a:srgbClr val="000099"/>
                </a:solidFill>
              </a:rPr>
              <a:t>Энергетически фильтруемая просвечивающая электронная микроскопия</a:t>
            </a:r>
            <a:endParaRPr lang="ru-RU" dirty="0" smtClean="0">
              <a:solidFill>
                <a:srgbClr val="000099"/>
              </a:solidFill>
            </a:endParaRPr>
          </a:p>
          <a:p>
            <a:pPr lvl="1"/>
            <a:endParaRPr lang="ru-RU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82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7430</TotalTime>
  <Words>863</Words>
  <Application>Microsoft Office PowerPoint</Application>
  <PresentationFormat>Экран (4:3)</PresentationFormat>
  <Paragraphs>160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Default Design</vt:lpstr>
      <vt:lpstr>Электронная микроскопия</vt:lpstr>
      <vt:lpstr>Принцип ПЭМ</vt:lpstr>
      <vt:lpstr>Устройство ПЭМ</vt:lpstr>
      <vt:lpstr>Устройство ПЭМ</vt:lpstr>
      <vt:lpstr>ПЭМ LEO 912 AB</vt:lpstr>
      <vt:lpstr>Электронная микроскопия</vt:lpstr>
      <vt:lpstr>Дифракция электронов в ПЭМ</vt:lpstr>
      <vt:lpstr>Дифракция электронов в ПЭМ</vt:lpstr>
      <vt:lpstr>Электронная микроскопия</vt:lpstr>
      <vt:lpstr>Спектроскопия потерь энергии электронами</vt:lpstr>
      <vt:lpstr>Спектроскопия потерь энергии электронами</vt:lpstr>
      <vt:lpstr>Энергетически фильтруемая просвечивающая электронная микроскопия</vt:lpstr>
      <vt:lpstr>Энергетически фильтруемая просвечивающая электронная микроскопия</vt:lpstr>
      <vt:lpstr>Энергетически фильтруемая просвечивающая электронная микроскопия</vt:lpstr>
      <vt:lpstr>Энергетически фильтруемая просвечивающая электронная микроскопия</vt:lpstr>
      <vt:lpstr>Коррекция в ЭФПЭМ: zero-loss imaging</vt:lpstr>
      <vt:lpstr>Новые разработки в ПЭМ</vt:lpstr>
      <vt:lpstr>Микрографии ЭМ молекул ДНК</vt:lpstr>
      <vt:lpstr>ССМ и ПЭМ изображения комплексов ДНК</vt:lpstr>
      <vt:lpstr>ПЭМ и ССМ конденсатов молекул ДНК</vt:lpstr>
      <vt:lpstr>Типичные ССМ микрографии конденсатов молекул ДНК</vt:lpstr>
      <vt:lpstr>ПЭМ визуализация комплексов молекул ДНК с белками </vt:lpstr>
      <vt:lpstr>Микрографии ПЭМ конденсатов ДНК</vt:lpstr>
      <vt:lpstr>Электронная микроскопия</vt:lpstr>
      <vt:lpstr>Воздействие электронного пучка  на полимеры</vt:lpstr>
      <vt:lpstr>Крио ПЭМ: универсальный инструмент анализа нанообъектов</vt:lpstr>
      <vt:lpstr>Крио ПЭМ визуализация вирусных частиц</vt:lpstr>
      <vt:lpstr>Крио ПЭМ: внутренняя трехмерная структура молекул белка</vt:lpstr>
      <vt:lpstr>Размеры и форма белковых комплексов</vt:lpstr>
      <vt:lpstr>ССМ и ПЭМ гребнеобразных молекул</vt:lpstr>
      <vt:lpstr>Крио ПЭМ: визуализация линейных цепей ПСС</vt:lpstr>
      <vt:lpstr>Электронная микроскопия</vt:lpstr>
      <vt:lpstr>Низковакуумная ПЭМ</vt:lpstr>
      <vt:lpstr>Низковакуумная ПЭМ</vt:lpstr>
      <vt:lpstr>Низковакуумная ПЭМ</vt:lpstr>
      <vt:lpstr>Электронная микроскопия</vt:lpstr>
      <vt:lpstr>ПЭМ высокого разрешения</vt:lpstr>
      <vt:lpstr>ПЭМ высокого разрешения</vt:lpstr>
      <vt:lpstr>ПЭМ высокого разрешения</vt:lpstr>
      <vt:lpstr>ПЭМ высокого разрешения</vt:lpstr>
      <vt:lpstr>ПЭМ высокого разрешения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371</cp:revision>
  <dcterms:created xsi:type="dcterms:W3CDTF">1601-01-01T00:00:00Z</dcterms:created>
  <dcterms:modified xsi:type="dcterms:W3CDTF">2023-01-21T13:44:21Z</dcterms:modified>
</cp:coreProperties>
</file>