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5" r:id="rId2"/>
    <p:sldId id="578" r:id="rId3"/>
    <p:sldId id="517" r:id="rId4"/>
    <p:sldId id="579" r:id="rId5"/>
    <p:sldId id="519" r:id="rId6"/>
    <p:sldId id="580" r:id="rId7"/>
    <p:sldId id="581" r:id="rId8"/>
    <p:sldId id="582" r:id="rId9"/>
    <p:sldId id="583" r:id="rId10"/>
    <p:sldId id="522" r:id="rId11"/>
    <p:sldId id="584" r:id="rId12"/>
    <p:sldId id="585" r:id="rId13"/>
    <p:sldId id="567" r:id="rId14"/>
    <p:sldId id="547" r:id="rId15"/>
    <p:sldId id="548" r:id="rId16"/>
    <p:sldId id="577" r:id="rId17"/>
    <p:sldId id="549" r:id="rId18"/>
    <p:sldId id="586" r:id="rId19"/>
    <p:sldId id="551" r:id="rId20"/>
    <p:sldId id="587" r:id="rId21"/>
    <p:sldId id="553" r:id="rId22"/>
    <p:sldId id="554" r:id="rId23"/>
    <p:sldId id="569" r:id="rId24"/>
    <p:sldId id="588" r:id="rId25"/>
    <p:sldId id="589" r:id="rId26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47" clrIdx="0"/>
  <p:cmAuthor id="1" name="Admin" initials="A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CCECFF"/>
    <a:srgbClr val="99CCFF"/>
    <a:srgbClr val="CCFFFF"/>
    <a:srgbClr val="009900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2" autoAdjust="0"/>
  </p:normalViewPr>
  <p:slideViewPr>
    <p:cSldViewPr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7T17:43:23.515" idx="10">
    <p:pos x="10" y="10"/>
    <p:text>разное время травления (удаление в разной степени разрушенного материала)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7T21:07:40.704" idx="30">
    <p:pos x="10" y="10"/>
    <p:text>катодолюминисценция сцинтилятора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7T21:38:47.282" idx="14">
    <p:pos x="10" y="10"/>
    <p:text>тридимит - редкая разновидность SiO2
галит - каменная соль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5:03:33.396" idx="40">
    <p:pos x="10" y="10"/>
    <p:text>по сравнению с EDX WDX требует больших интенсивностей и не годится для полимеров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7:40:14.206" idx="24">
    <p:pos x="10" y="10"/>
    <p:text>high-impact polystyrene, HIPS
ударопрочный, негорючий
flame retardant, 
Os-contrasted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09:12:36.275" idx="22">
    <p:pos x="10" y="10"/>
    <p:text>полимерный композит, разный состав частиц наполнителя (мелких и крупных)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Сканирующая электронная микроскопия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сер. 40х гг. </a:t>
            </a:r>
            <a:r>
              <a:rPr lang="en-US" altLang="ru-RU" dirty="0" smtClean="0">
                <a:solidFill>
                  <a:srgbClr val="000099"/>
                </a:solidFill>
              </a:rPr>
              <a:t>XX </a:t>
            </a:r>
            <a:r>
              <a:rPr lang="ru-RU" altLang="ru-RU" dirty="0" smtClean="0">
                <a:solidFill>
                  <a:srgbClr val="000099"/>
                </a:solidFill>
              </a:rPr>
              <a:t>в., В.К. Зворыкин</a:t>
            </a:r>
            <a:r>
              <a:rPr lang="en-US" altLang="ru-RU" dirty="0" smtClean="0">
                <a:solidFill>
                  <a:srgbClr val="000099"/>
                </a:solidFill>
              </a:rPr>
              <a:t> (</a:t>
            </a:r>
            <a:r>
              <a:rPr lang="ru-RU" altLang="ru-RU" dirty="0" smtClean="0">
                <a:solidFill>
                  <a:srgbClr val="000099"/>
                </a:solidFill>
              </a:rPr>
              <a:t>разрешение </a:t>
            </a:r>
            <a:r>
              <a:rPr lang="en-US" altLang="ru-RU" dirty="0" smtClean="0">
                <a:solidFill>
                  <a:srgbClr val="000099"/>
                </a:solidFill>
              </a:rPr>
              <a:t>~ 50 </a:t>
            </a:r>
            <a:r>
              <a:rPr lang="ru-RU" altLang="ru-RU" dirty="0" err="1" smtClean="0">
                <a:solidFill>
                  <a:srgbClr val="000099"/>
                </a:solidFill>
              </a:rPr>
              <a:t>нм</a:t>
            </a:r>
            <a:r>
              <a:rPr lang="ru-RU" altLang="ru-RU" dirty="0" smtClean="0">
                <a:solidFill>
                  <a:srgbClr val="000099"/>
                </a:solidFill>
              </a:rPr>
              <a:t>)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разработки кон. 40х–50е гг. </a:t>
            </a:r>
            <a:r>
              <a:rPr lang="en-US" altLang="ru-RU" dirty="0" smtClean="0">
                <a:solidFill>
                  <a:srgbClr val="000099"/>
                </a:solidFill>
              </a:rPr>
              <a:t>XX</a:t>
            </a:r>
            <a:r>
              <a:rPr lang="ru-RU" altLang="ru-RU" dirty="0" smtClean="0">
                <a:solidFill>
                  <a:srgbClr val="000099"/>
                </a:solidFill>
              </a:rPr>
              <a:t> в, </a:t>
            </a:r>
            <a:r>
              <a:rPr lang="ru-RU" altLang="ru-RU" dirty="0" err="1" smtClean="0">
                <a:solidFill>
                  <a:srgbClr val="000099"/>
                </a:solidFill>
              </a:rPr>
              <a:t>Ч.Оутли</a:t>
            </a:r>
            <a:r>
              <a:rPr lang="ru-RU" altLang="ru-RU" dirty="0" smtClean="0">
                <a:solidFill>
                  <a:srgbClr val="000099"/>
                </a:solidFill>
              </a:rPr>
              <a:t>, университет Кембриджа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1965 г., первый коммерческий СЭМ, </a:t>
            </a:r>
            <a:r>
              <a:rPr lang="en-US" altLang="ru-RU" dirty="0" err="1" smtClean="0">
                <a:solidFill>
                  <a:srgbClr val="000099"/>
                </a:solidFill>
              </a:rPr>
              <a:t>Stereoscan</a:t>
            </a:r>
            <a:r>
              <a:rPr lang="en-US" altLang="ru-RU" dirty="0" smtClean="0">
                <a:solidFill>
                  <a:srgbClr val="000099"/>
                </a:solidFill>
              </a:rPr>
              <a:t> Mark 1, Cambridge Instruments</a:t>
            </a:r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«Прозрачность» образцов при большей энергии пучка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2" y="1440873"/>
            <a:ext cx="9159201" cy="4782791"/>
          </a:xfrm>
        </p:spPr>
      </p:pic>
      <p:sp>
        <p:nvSpPr>
          <p:cNvPr id="5" name="TextBox 4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0099"/>
                </a:solidFill>
              </a:rPr>
              <a:t>Кристаллы </a:t>
            </a:r>
            <a:r>
              <a:rPr lang="ru-RU" sz="1800" dirty="0" err="1" smtClean="0">
                <a:solidFill>
                  <a:srgbClr val="000099"/>
                </a:solidFill>
              </a:rPr>
              <a:t>тридимита</a:t>
            </a:r>
            <a:r>
              <a:rPr lang="ru-RU" sz="1800" dirty="0" smtClean="0">
                <a:solidFill>
                  <a:srgbClr val="000099"/>
                </a:solidFill>
              </a:rPr>
              <a:t> и сферы </a:t>
            </a:r>
            <a:r>
              <a:rPr lang="ru-RU" sz="1800" dirty="0" err="1" smtClean="0">
                <a:solidFill>
                  <a:srgbClr val="000099"/>
                </a:solidFill>
              </a:rPr>
              <a:t>галита</a:t>
            </a:r>
            <a:r>
              <a:rPr lang="ru-RU" sz="1800" dirty="0" smtClean="0">
                <a:solidFill>
                  <a:srgbClr val="000099"/>
                </a:solidFill>
              </a:rPr>
              <a:t> на золотой подложке, 10 </a:t>
            </a:r>
            <a:r>
              <a:rPr lang="ru-RU" sz="1800" dirty="0" err="1" smtClean="0">
                <a:solidFill>
                  <a:srgbClr val="000099"/>
                </a:solidFill>
              </a:rPr>
              <a:t>кВ</a:t>
            </a:r>
            <a:r>
              <a:rPr lang="ru-RU" sz="1800" dirty="0" smtClean="0">
                <a:solidFill>
                  <a:srgbClr val="000099"/>
                </a:solidFill>
              </a:rPr>
              <a:t> (</a:t>
            </a:r>
            <a:r>
              <a:rPr lang="en-US" sz="1800" dirty="0" smtClean="0">
                <a:solidFill>
                  <a:srgbClr val="000099"/>
                </a:solidFill>
              </a:rPr>
              <a:t>a) </a:t>
            </a:r>
            <a:r>
              <a:rPr lang="ru-RU" sz="1800" dirty="0" smtClean="0">
                <a:solidFill>
                  <a:srgbClr val="000099"/>
                </a:solidFill>
              </a:rPr>
              <a:t>и 30 </a:t>
            </a:r>
            <a:r>
              <a:rPr lang="ru-RU" sz="1800" dirty="0" err="1" smtClean="0">
                <a:solidFill>
                  <a:srgbClr val="000099"/>
                </a:solidFill>
              </a:rPr>
              <a:t>кВ</a:t>
            </a:r>
            <a:r>
              <a:rPr lang="ru-RU" sz="1800" dirty="0" smtClean="0">
                <a:solidFill>
                  <a:srgbClr val="000099"/>
                </a:solidFill>
              </a:rPr>
              <a:t> (</a:t>
            </a:r>
            <a:r>
              <a:rPr lang="en-US" sz="1800" dirty="0" smtClean="0">
                <a:solidFill>
                  <a:srgbClr val="000099"/>
                </a:solidFill>
              </a:rPr>
              <a:t>b)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Взаимодействие пучка с </a:t>
            </a:r>
            <a:r>
              <a:rPr lang="ru-RU" altLang="ru-RU" sz="4000" dirty="0" err="1" smtClean="0">
                <a:solidFill>
                  <a:srgbClr val="000099"/>
                </a:solidFill>
              </a:rPr>
              <a:t>наночастицей</a:t>
            </a:r>
            <a:r>
              <a:rPr lang="ru-RU" altLang="ru-RU" sz="4000" dirty="0" smtClean="0">
                <a:solidFill>
                  <a:srgbClr val="000099"/>
                </a:solidFill>
              </a:rPr>
              <a:t> (</a:t>
            </a:r>
            <a:r>
              <a:rPr lang="en-US" altLang="ru-RU" sz="4000" dirty="0" smtClean="0">
                <a:solidFill>
                  <a:srgbClr val="000099"/>
                </a:solidFill>
              </a:rPr>
              <a:t>Pt</a:t>
            </a:r>
            <a:r>
              <a:rPr lang="en-US" altLang="ru-RU" sz="4000" dirty="0">
                <a:solidFill>
                  <a:srgbClr val="000099"/>
                </a:solidFill>
              </a:rPr>
              <a:t>/</a:t>
            </a:r>
            <a:r>
              <a:rPr lang="en-US" altLang="ru-RU" sz="4000" dirty="0" smtClean="0">
                <a:solidFill>
                  <a:srgbClr val="000099"/>
                </a:solidFill>
              </a:rPr>
              <a:t>C</a:t>
            </a:r>
            <a:r>
              <a:rPr lang="ru-RU" altLang="ru-RU" sz="4000" dirty="0" smtClean="0">
                <a:solidFill>
                  <a:srgbClr val="000099"/>
                </a:solidFill>
              </a:rPr>
              <a:t>)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1" y="1426358"/>
            <a:ext cx="5155457" cy="54316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73712"/>
            <a:ext cx="3497065" cy="33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4408" y="17728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sym typeface="Symbol"/>
              </a:rPr>
              <a:t>Монте-Карло, 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 - </a:t>
            </a:r>
            <a:r>
              <a:rPr lang="ru-RU" sz="1200" dirty="0" smtClean="0">
                <a:solidFill>
                  <a:srgbClr val="FF0000"/>
                </a:solidFill>
                <a:sym typeface="Symbol"/>
              </a:rPr>
              <a:t>коэффициент для </a:t>
            </a:r>
            <a:r>
              <a:rPr lang="ru-RU" sz="1200" dirty="0" err="1" smtClean="0">
                <a:solidFill>
                  <a:srgbClr val="FF0000"/>
                </a:solidFill>
                <a:sym typeface="Symbol"/>
              </a:rPr>
              <a:t>обратнорассеянных</a:t>
            </a:r>
            <a:r>
              <a:rPr lang="ru-RU" sz="1200" dirty="0" smtClean="0">
                <a:solidFill>
                  <a:srgbClr val="FF0000"/>
                </a:solidFill>
                <a:sym typeface="Symbol"/>
              </a:rPr>
              <a:t> электронов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6310"/>
            <a:ext cx="3688247" cy="23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8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Вариации контраста ВЭ</a:t>
            </a:r>
            <a:r>
              <a:rPr lang="en-US" altLang="ru-RU" sz="4000" dirty="0" smtClean="0">
                <a:solidFill>
                  <a:srgbClr val="000099"/>
                </a:solidFill>
              </a:rPr>
              <a:t>/</a:t>
            </a:r>
            <a:r>
              <a:rPr lang="ru-RU" altLang="ru-RU" sz="4000" dirty="0" smtClean="0">
                <a:solidFill>
                  <a:srgbClr val="000099"/>
                </a:solidFill>
              </a:rPr>
              <a:t>ОЭ</a:t>
            </a:r>
            <a:r>
              <a:rPr lang="en-US" altLang="ru-RU" sz="4000" dirty="0" smtClean="0">
                <a:solidFill>
                  <a:srgbClr val="000099"/>
                </a:solidFill>
              </a:rPr>
              <a:t> </a:t>
            </a:r>
            <a:r>
              <a:rPr lang="ru-RU" altLang="ru-RU" sz="4000" dirty="0" smtClean="0">
                <a:solidFill>
                  <a:srgbClr val="000099"/>
                </a:solidFill>
              </a:rPr>
              <a:t>для </a:t>
            </a:r>
            <a:r>
              <a:rPr lang="ru-RU" altLang="ru-RU" sz="4000" dirty="0" err="1" smtClean="0">
                <a:solidFill>
                  <a:srgbClr val="000099"/>
                </a:solidFill>
              </a:rPr>
              <a:t>наночастиц</a:t>
            </a:r>
            <a:r>
              <a:rPr lang="ru-RU" altLang="ru-RU" sz="4000" dirty="0" smtClean="0">
                <a:solidFill>
                  <a:srgbClr val="000099"/>
                </a:solidFill>
              </a:rPr>
              <a:t> (</a:t>
            </a:r>
            <a:r>
              <a:rPr lang="en-US" altLang="ru-RU" sz="4000" dirty="0" smtClean="0">
                <a:solidFill>
                  <a:srgbClr val="000099"/>
                </a:solidFill>
              </a:rPr>
              <a:t>Pt</a:t>
            </a:r>
            <a:r>
              <a:rPr lang="en-US" altLang="ru-RU" sz="4000" dirty="0">
                <a:solidFill>
                  <a:srgbClr val="000099"/>
                </a:solidFill>
              </a:rPr>
              <a:t>/</a:t>
            </a:r>
            <a:r>
              <a:rPr lang="en-US" altLang="ru-RU" sz="4000" dirty="0" smtClean="0">
                <a:solidFill>
                  <a:srgbClr val="000099"/>
                </a:solidFill>
              </a:rPr>
              <a:t>C</a:t>
            </a:r>
            <a:r>
              <a:rPr lang="ru-RU" altLang="ru-RU" sz="4000" dirty="0" smtClean="0">
                <a:solidFill>
                  <a:srgbClr val="000099"/>
                </a:solidFill>
              </a:rPr>
              <a:t>)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4819"/>
            <a:ext cx="5760640" cy="552855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81" y="1287515"/>
            <a:ext cx="3092400" cy="55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536412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Вариации контраста ВЭ</a:t>
            </a:r>
            <a:r>
              <a:rPr lang="en-US" altLang="ru-RU" sz="4000" dirty="0" smtClean="0">
                <a:solidFill>
                  <a:srgbClr val="000099"/>
                </a:solidFill>
              </a:rPr>
              <a:t>/</a:t>
            </a:r>
            <a:r>
              <a:rPr lang="ru-RU" altLang="ru-RU" sz="4000" dirty="0" smtClean="0">
                <a:solidFill>
                  <a:srgbClr val="000099"/>
                </a:solidFill>
              </a:rPr>
              <a:t>ОЭ</a:t>
            </a:r>
            <a:r>
              <a:rPr lang="en-US" altLang="ru-RU" sz="4000" dirty="0" smtClean="0">
                <a:solidFill>
                  <a:srgbClr val="000099"/>
                </a:solidFill>
              </a:rPr>
              <a:t> </a:t>
            </a:r>
            <a:r>
              <a:rPr lang="ru-RU" altLang="ru-RU" sz="4000" dirty="0" smtClean="0">
                <a:solidFill>
                  <a:srgbClr val="000099"/>
                </a:solidFill>
              </a:rPr>
              <a:t>для полимер</a:t>
            </a:r>
            <a:r>
              <a:rPr lang="en-US" altLang="ru-RU" sz="4000" dirty="0" smtClean="0">
                <a:solidFill>
                  <a:srgbClr val="000099"/>
                </a:solidFill>
              </a:rPr>
              <a:t>/</a:t>
            </a:r>
            <a:r>
              <a:rPr lang="ru-RU" altLang="ru-RU" sz="4000" dirty="0" smtClean="0">
                <a:solidFill>
                  <a:srgbClr val="000099"/>
                </a:solidFill>
              </a:rPr>
              <a:t>неорганического (минерал) композита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8" y="2193339"/>
            <a:ext cx="9156737" cy="3467909"/>
          </a:xfrm>
        </p:spPr>
      </p:pic>
      <p:sp>
        <p:nvSpPr>
          <p:cNvPr id="5" name="TextBox 4"/>
          <p:cNvSpPr txBox="1"/>
          <p:nvPr/>
        </p:nvSpPr>
        <p:spPr>
          <a:xfrm>
            <a:off x="2032749" y="5877272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ВЭ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5877272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rgbClr val="000099"/>
                </a:solidFill>
              </a:rPr>
              <a:t>Аналитическая сканирующая электронная микроскопия</a:t>
            </a:r>
          </a:p>
        </p:txBody>
      </p:sp>
    </p:spTree>
    <p:extLst>
      <p:ext uri="{BB962C8B-B14F-4D97-AF65-F5344CB8AC3E}">
        <p14:creationId xmlns:p14="http://schemas.microsoft.com/office/powerpoint/2010/main" val="1340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Взаимодействие пучка электронов и атомов образца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5618"/>
          <a:stretch/>
        </p:blipFill>
        <p:spPr>
          <a:xfrm>
            <a:off x="35496" y="1700808"/>
            <a:ext cx="4264198" cy="482453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77" y="1412776"/>
            <a:ext cx="4790386" cy="5412373"/>
          </a:xfrm>
        </p:spPr>
      </p:pic>
    </p:spTree>
    <p:extLst>
      <p:ext uri="{BB962C8B-B14F-4D97-AF65-F5344CB8AC3E}">
        <p14:creationId xmlns:p14="http://schemas.microsoft.com/office/powerpoint/2010/main" val="2707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" y="1330888"/>
            <a:ext cx="9033570" cy="5040560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Взаимодействие пучка электронов и атомов образца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4" y="1340768"/>
            <a:ext cx="2628292" cy="17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32" y="2205320"/>
            <a:ext cx="4676073" cy="4104000"/>
          </a:xfrm>
          <a:prstGeom prst="rect">
            <a:avLst/>
          </a:prstGeo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Характеристические рентгеновские пики некоторых элементов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57922" cy="410445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02" y="3005563"/>
            <a:ext cx="2615645" cy="22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ЭДРС</a:t>
            </a:r>
            <a:r>
              <a:rPr lang="en-US" altLang="ru-RU" dirty="0" smtClean="0">
                <a:solidFill>
                  <a:srgbClr val="000099"/>
                </a:solidFill>
              </a:rPr>
              <a:t>: </a:t>
            </a:r>
            <a:r>
              <a:rPr lang="ru-RU" altLang="ru-RU" dirty="0" err="1" smtClean="0">
                <a:solidFill>
                  <a:srgbClr val="000099"/>
                </a:solidFill>
              </a:rPr>
              <a:t>энергодисперсионная</a:t>
            </a:r>
            <a:r>
              <a:rPr lang="ru-RU" altLang="ru-RU" dirty="0" smtClean="0">
                <a:solidFill>
                  <a:srgbClr val="000099"/>
                </a:solidFill>
              </a:rPr>
              <a:t> рентгеновская спектроскопия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360" y="6382687"/>
            <a:ext cx="459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полупроводниковый детектор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1" y="1234314"/>
            <a:ext cx="7998153" cy="53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7" y="1196752"/>
            <a:ext cx="7779569" cy="5647600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ЭДРС</a:t>
            </a:r>
            <a:r>
              <a:rPr lang="en-US" altLang="ru-RU" dirty="0" smtClean="0">
                <a:solidFill>
                  <a:srgbClr val="000099"/>
                </a:solidFill>
              </a:rPr>
              <a:t>: </a:t>
            </a:r>
            <a:r>
              <a:rPr lang="ru-RU" altLang="ru-RU" dirty="0" err="1" smtClean="0">
                <a:solidFill>
                  <a:srgbClr val="000099"/>
                </a:solidFill>
              </a:rPr>
              <a:t>энергодисперсионная</a:t>
            </a:r>
            <a:r>
              <a:rPr lang="ru-RU" altLang="ru-RU" dirty="0" smtClean="0">
                <a:solidFill>
                  <a:srgbClr val="000099"/>
                </a:solidFill>
              </a:rPr>
              <a:t> рентгеновская спектроскопия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360" y="6382687"/>
            <a:ext cx="459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полупроводниковый детектор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Принцип СЭМ</a:t>
            </a:r>
            <a:endParaRPr lang="en-GB" altLang="ru-RU" smtClean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" y="1014099"/>
            <a:ext cx="8919027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94" y="1058002"/>
            <a:ext cx="6120679" cy="58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ВДРС: дисперсионная рентгеновская спектроскопия </a:t>
            </a:r>
            <a:r>
              <a:rPr lang="ru-RU" altLang="ru-RU" sz="4000" dirty="0">
                <a:solidFill>
                  <a:srgbClr val="000099"/>
                </a:solidFill>
              </a:rPr>
              <a:t>по длине волны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22920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r>
              <a:rPr lang="en-GB" dirty="0" smtClean="0">
                <a:sym typeface="Symbol"/>
              </a:rPr>
              <a:t></a:t>
            </a:r>
            <a:r>
              <a:rPr lang="ru-RU" dirty="0" smtClean="0"/>
              <a:t> </a:t>
            </a:r>
            <a:r>
              <a:rPr lang="ru-RU" dirty="0"/>
              <a:t>= 2 </a:t>
            </a:r>
            <a:r>
              <a:rPr lang="en-GB" dirty="0"/>
              <a:t>d sin </a:t>
            </a:r>
            <a:r>
              <a:rPr lang="en-GB" dirty="0">
                <a:sym typeface="Symbol"/>
              </a:rPr>
              <a:t>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2" y="1114399"/>
            <a:ext cx="6791064" cy="5692935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ВДРС</a:t>
            </a:r>
            <a:r>
              <a:rPr lang="en-US" altLang="ru-RU" sz="4000" dirty="0" smtClean="0">
                <a:solidFill>
                  <a:srgbClr val="000099"/>
                </a:solidFill>
              </a:rPr>
              <a:t>: </a:t>
            </a:r>
            <a:r>
              <a:rPr lang="ru-RU" altLang="ru-RU" sz="4000" dirty="0" smtClean="0">
                <a:solidFill>
                  <a:srgbClr val="000099"/>
                </a:solidFill>
              </a:rPr>
              <a:t>дисперсионная рентгеновская спектроскопия </a:t>
            </a:r>
            <a:r>
              <a:rPr lang="ru-RU" altLang="ru-RU" sz="4000" dirty="0">
                <a:solidFill>
                  <a:srgbClr val="000099"/>
                </a:solidFill>
              </a:rPr>
              <a:t>по длине волны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22920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r>
              <a:rPr lang="en-GB" dirty="0" smtClean="0">
                <a:sym typeface="Symbol"/>
              </a:rPr>
              <a:t></a:t>
            </a:r>
            <a:r>
              <a:rPr lang="ru-RU" dirty="0" smtClean="0"/>
              <a:t> </a:t>
            </a:r>
            <a:r>
              <a:rPr lang="ru-RU" dirty="0"/>
              <a:t>= 2 </a:t>
            </a:r>
            <a:r>
              <a:rPr lang="en-GB" dirty="0"/>
              <a:t>d sin </a:t>
            </a:r>
            <a:r>
              <a:rPr lang="en-GB" dirty="0">
                <a:sym typeface="Symbol"/>
              </a:rPr>
              <a:t>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Карты распределения элементов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7" y="893610"/>
            <a:ext cx="7380312" cy="5938428"/>
          </a:xfrm>
        </p:spPr>
      </p:pic>
      <p:sp>
        <p:nvSpPr>
          <p:cNvPr id="2" name="TextBox 1"/>
          <p:cNvSpPr txBox="1"/>
          <p:nvPr/>
        </p:nvSpPr>
        <p:spPr>
          <a:xfrm>
            <a:off x="0" y="134076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HIPS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3" y="751056"/>
            <a:ext cx="8819243" cy="6093296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Карты распределения элементов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Сопоставление ВДРС и ЭДРС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" y="908720"/>
            <a:ext cx="9101450" cy="57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9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Сопоставление ЭДРС и ВДРС</a:t>
            </a:r>
            <a:r>
              <a:rPr lang="en-US" altLang="ru-RU" sz="4000" dirty="0" smtClean="0">
                <a:solidFill>
                  <a:srgbClr val="000099"/>
                </a:solidFill>
              </a:rPr>
              <a:t> 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67093"/>
              </p:ext>
            </p:extLst>
          </p:nvPr>
        </p:nvGraphicFramePr>
        <p:xfrm>
          <a:off x="238641" y="1269960"/>
          <a:ext cx="864096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ЭДРС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ВДРС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детектирование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параллельное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детектирование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элементов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количественное детектирование одного элемента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количественный анализ,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компьютерный расчет, 10–100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непосредственный, 100–500 сек (и более)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детектор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 кристаллов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фоновые срабатывания снижают чувствительность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 отношение сигнал/фон, хорошая чувствительность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разрешение по энергии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существенные проблемы с перекрыванием пиков, неоднозначность: 130 эВ для </a:t>
                      </a:r>
                      <a:r>
                        <a:rPr lang="ru-RU" dirty="0" err="1" smtClean="0"/>
                        <a:t>Mn</a:t>
                      </a:r>
                      <a:r>
                        <a:rPr lang="ru-RU" dirty="0" smtClean="0"/>
                        <a:t> 𝐾𝛼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хорошее разрешение, малое перекрывание пиков: 8 эВ для </a:t>
                      </a:r>
                      <a:r>
                        <a:rPr lang="ru-RU" dirty="0" err="1" smtClean="0"/>
                        <a:t>Mn</a:t>
                      </a:r>
                      <a:r>
                        <a:rPr lang="ru-RU" dirty="0" smtClean="0"/>
                        <a:t> 𝐾𝛼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предел для легких элементов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 &gt; 11 (</a:t>
                      </a:r>
                      <a:r>
                        <a:rPr lang="ru-RU" dirty="0" smtClean="0"/>
                        <a:t>обычное окно),</a:t>
                      </a:r>
                      <a:r>
                        <a:rPr lang="en-GB" dirty="0" smtClean="0"/>
                        <a:t> Z &gt; 5 (</a:t>
                      </a:r>
                      <a:r>
                        <a:rPr lang="ru-RU" dirty="0" smtClean="0"/>
                        <a:t>ультратонкое окно)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Z &gt; 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0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2" y="1111312"/>
            <a:ext cx="7529776" cy="5616131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О</a:t>
            </a:r>
            <a:r>
              <a:rPr lang="ru-RU" altLang="ru-RU" dirty="0" smtClean="0">
                <a:solidFill>
                  <a:srgbClr val="000099"/>
                </a:solidFill>
              </a:rPr>
              <a:t>тклик на первичный пучок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48" y="1375558"/>
            <a:ext cx="3665152" cy="1746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72" y="3121744"/>
            <a:ext cx="3856928" cy="3691632"/>
          </a:xfrm>
          <a:prstGeom prst="rect">
            <a:avLst/>
          </a:prstGeo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В</a:t>
            </a:r>
            <a:r>
              <a:rPr lang="ru-RU" altLang="ru-RU" dirty="0" smtClean="0">
                <a:solidFill>
                  <a:srgbClr val="000099"/>
                </a:solidFill>
              </a:rPr>
              <a:t>заимодействие первичных электронов с образцом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2531" y="5283725"/>
            <a:ext cx="207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rgbClr val="000099"/>
                </a:solidFill>
              </a:rPr>
              <a:t>м</a:t>
            </a:r>
            <a:r>
              <a:rPr lang="ru-RU" sz="2000" dirty="0" smtClean="0">
                <a:solidFill>
                  <a:srgbClr val="000099"/>
                </a:solidFill>
              </a:rPr>
              <a:t>оделирование</a:t>
            </a:r>
          </a:p>
          <a:p>
            <a:pPr algn="r"/>
            <a:r>
              <a:rPr lang="ru-RU" sz="2000" dirty="0" smtClean="0">
                <a:solidFill>
                  <a:srgbClr val="000099"/>
                </a:solidFill>
              </a:rPr>
              <a:t>Монте-Карло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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/>
          <a:stretch/>
        </p:blipFill>
        <p:spPr bwMode="auto">
          <a:xfrm>
            <a:off x="0" y="1449865"/>
            <a:ext cx="5231498" cy="521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6" y="1268760"/>
            <a:ext cx="7948176" cy="5579107"/>
          </a:xfrm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Область взаимодействия первичных электронов с образцом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5649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ПММА, 20 </a:t>
            </a:r>
            <a:r>
              <a:rPr lang="ru-RU" sz="2000" dirty="0" err="1" smtClean="0"/>
              <a:t>кВ</a:t>
            </a:r>
            <a:r>
              <a:rPr lang="ru-RU" sz="2000" dirty="0" smtClean="0"/>
              <a:t>, травление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77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Схема СЭМ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343665"/>
            <a:ext cx="2555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первичные электроны,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ЛО</a:t>
            </a:r>
            <a:r>
              <a:rPr lang="en-US" dirty="0" smtClean="0">
                <a:solidFill>
                  <a:srgbClr val="000099"/>
                </a:solidFill>
              </a:rPr>
              <a:t> – </a:t>
            </a:r>
            <a:r>
              <a:rPr lang="ru-RU" dirty="0" smtClean="0">
                <a:solidFill>
                  <a:srgbClr val="000099"/>
                </a:solidFill>
              </a:rPr>
              <a:t>линза объектива,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ВЭ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вторичные электроны,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ДОЭ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детектор обратно-рассеянных электронов,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ЭДРС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ru-RU" dirty="0" smtClean="0">
                <a:solidFill>
                  <a:srgbClr val="000099"/>
                </a:solidFill>
              </a:rPr>
              <a:t>ВДРС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рентгеновские детекторы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675538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Детектор </a:t>
            </a:r>
            <a:r>
              <a:rPr lang="ru-RU" altLang="ru-RU" sz="4000" dirty="0" err="1">
                <a:solidFill>
                  <a:srgbClr val="000099"/>
                </a:solidFill>
              </a:rPr>
              <a:t>Эверхарта-Торнли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14" y="1268760"/>
            <a:ext cx="92702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Контраст и рельеф поверхности, ВЭ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1393" y="5622339"/>
            <a:ext cx="3283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Кристаллы парафина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12 </a:t>
            </a:r>
            <a:r>
              <a:rPr lang="ru-RU" dirty="0" err="1" smtClean="0">
                <a:solidFill>
                  <a:srgbClr val="000099"/>
                </a:solidFill>
              </a:rPr>
              <a:t>кВ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28" y="1780429"/>
            <a:ext cx="4939048" cy="352221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00808"/>
            <a:ext cx="4320480" cy="373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Разные типы вторичных электронов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5" y="1268760"/>
            <a:ext cx="9152015" cy="511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2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6948</TotalTime>
  <Words>361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Default Design</vt:lpstr>
      <vt:lpstr>Электронная микроскопия</vt:lpstr>
      <vt:lpstr>Принцип СЭМ</vt:lpstr>
      <vt:lpstr>Отклик на первичный пучок</vt:lpstr>
      <vt:lpstr>Взаимодействие первичных электронов с образцом</vt:lpstr>
      <vt:lpstr>Область взаимодействия первичных электронов с образцом</vt:lpstr>
      <vt:lpstr>Схема СЭМ</vt:lpstr>
      <vt:lpstr>Детектор Эверхарта-Торнли</vt:lpstr>
      <vt:lpstr>Контраст и рельеф поверхности, ВЭ</vt:lpstr>
      <vt:lpstr>Разные типы вторичных электронов</vt:lpstr>
      <vt:lpstr>«Прозрачность» образцов при большей энергии пучка</vt:lpstr>
      <vt:lpstr>Взаимодействие пучка с наночастицей (Pt/C)</vt:lpstr>
      <vt:lpstr>Вариации контраста ВЭ/ОЭ для наночастиц (Pt/C)</vt:lpstr>
      <vt:lpstr>Вариации контраста ВЭ/ОЭ для полимер/неорганического (минерал) композита</vt:lpstr>
      <vt:lpstr>Электронная микроскопия</vt:lpstr>
      <vt:lpstr>Взаимодействие пучка электронов и атомов образца</vt:lpstr>
      <vt:lpstr>Взаимодействие пучка электронов и атомов образца</vt:lpstr>
      <vt:lpstr>Характеристические рентгеновские пики некоторых элементов</vt:lpstr>
      <vt:lpstr>ЭДРС: энергодисперсионная рентгеновская спектроскопия</vt:lpstr>
      <vt:lpstr>ЭДРС: энергодисперсионная рентгеновская спектроскопия</vt:lpstr>
      <vt:lpstr>ВДРС: дисперсионная рентгеновская спектроскопия по длине волны</vt:lpstr>
      <vt:lpstr>ВДРС: дисперсионная рентгеновская спектроскопия по длине волны</vt:lpstr>
      <vt:lpstr>Карты распределения элементов</vt:lpstr>
      <vt:lpstr>Карты распределения элементов</vt:lpstr>
      <vt:lpstr>Сопоставление ВДРС и ЭДРС</vt:lpstr>
      <vt:lpstr>Сопоставление ЭДРС и ВДРС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312</cp:revision>
  <dcterms:created xsi:type="dcterms:W3CDTF">1601-01-01T00:00:00Z</dcterms:created>
  <dcterms:modified xsi:type="dcterms:W3CDTF">2023-01-21T13:55:10Z</dcterms:modified>
</cp:coreProperties>
</file>