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91" r:id="rId2"/>
    <p:sldId id="492" r:id="rId3"/>
    <p:sldId id="540" r:id="rId4"/>
    <p:sldId id="541" r:id="rId5"/>
    <p:sldId id="543" r:id="rId6"/>
    <p:sldId id="384" r:id="rId7"/>
    <p:sldId id="496" r:id="rId8"/>
    <p:sldId id="544" r:id="rId9"/>
    <p:sldId id="545" r:id="rId10"/>
    <p:sldId id="371" r:id="rId11"/>
    <p:sldId id="546" r:id="rId12"/>
    <p:sldId id="372" r:id="rId13"/>
    <p:sldId id="500" r:id="rId14"/>
    <p:sldId id="499" r:id="rId15"/>
    <p:sldId id="547" r:id="rId16"/>
    <p:sldId id="388" r:id="rId17"/>
    <p:sldId id="502" r:id="rId18"/>
    <p:sldId id="503" r:id="rId19"/>
    <p:sldId id="504" r:id="rId20"/>
    <p:sldId id="501" r:id="rId21"/>
    <p:sldId id="548" r:id="rId22"/>
    <p:sldId id="549" r:id="rId23"/>
    <p:sldId id="550" r:id="rId24"/>
    <p:sldId id="551" r:id="rId25"/>
    <p:sldId id="505" r:id="rId26"/>
    <p:sldId id="507" r:id="rId27"/>
    <p:sldId id="552" r:id="rId28"/>
    <p:sldId id="508" r:id="rId29"/>
    <p:sldId id="537" r:id="rId30"/>
    <p:sldId id="510" r:id="rId31"/>
    <p:sldId id="513" r:id="rId32"/>
    <p:sldId id="512" r:id="rId33"/>
    <p:sldId id="553" r:id="rId34"/>
    <p:sldId id="554" r:id="rId35"/>
    <p:sldId id="556" r:id="rId36"/>
    <p:sldId id="555" r:id="rId37"/>
  </p:sldIdLst>
  <p:sldSz cx="9144000" cy="6858000" type="screen4x3"/>
  <p:notesSz cx="7102475" cy="1023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t" initials="M" lastIdx="45" clrIdx="0"/>
  <p:cmAuthor id="1" name="Admin" initials="A" lastIdx="2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FFFF"/>
    <a:srgbClr val="FF0000"/>
    <a:srgbClr val="99CCFF"/>
    <a:srgbClr val="009900"/>
    <a:srgbClr val="CCECFF"/>
    <a:srgbClr val="CBE5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4662" autoAdjust="0"/>
  </p:normalViewPr>
  <p:slideViewPr>
    <p:cSldViewPr showGuides="1">
      <p:cViewPr varScale="1">
        <p:scale>
          <a:sx n="74" d="100"/>
          <a:sy n="74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10T21:19:22.363" idx="21">
    <p:pos x="10" y="10"/>
    <p:text>фильтр возбуждения
дихроичное зеркало
фильтр испускания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1-19T10:04:41.138" idx="45">
    <p:pos x="10" y="10"/>
    <p:text>меченые белки в разных клетках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5-16T15:24:48.484" idx="8">
    <p:pos x="4" y="10"/>
    <p:text>PMMA  was covalently labeled with the fluorescent dye 4-amino-7-nitrobenzo-
2-oxa-1,3-diazol (NBD)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5-17T22:03:20.078" idx="44">
    <p:pos x="10" y="10"/>
    <p:text>смесь полибутадиена (прокрашен антраценом) и дейтерированного полибутадиена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5-16T15:59:17.390" idx="9">
    <p:pos x="1" y="2"/>
    <p:text>labelled with Calcofluor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11T11:06:49.821" idx="6">
    <p:pos x="10" y="10"/>
    <p:text>Basilateral and apical membrane surfaces were labeled with specific antibodies and tagged
with rhodamine- and fluorescein-conjugated secondary antibodies to distinguish the two
membrane systems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20T13:05:29.541" idx="34">
    <p:pos x="16" y="10"/>
    <p:text>PSF - point spread function 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20T13:59:50.881" idx="35">
    <p:pos x="10" y="10"/>
    <p:text>better than incoherent-illumination imaging microscopy (I5M) or SPIM: selective plane illumination microscopy
actin fibers in a fixed mouse fibroblast cell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11T17:18:12.440" idx="22">
    <p:pos x="10" y="10"/>
    <p:text>The straight vertical line serving as a resolution reference stems from a monomolecular fluorescent layer on the coverslip.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11T17:18:12.440" idx="9">
    <p:pos x="10" y="10"/>
    <p:text>The straight vertical line serving as a resolution reference stems from a monomolecular fluorescent layer on the coverslip.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32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noProof="0" smtClean="0"/>
              <a:t>Click to edit Master text styles</a:t>
            </a:r>
          </a:p>
          <a:p>
            <a:pPr lvl="1"/>
            <a:r>
              <a:rPr lang="en-GB" altLang="ru-RU" noProof="0" smtClean="0"/>
              <a:t>Second level</a:t>
            </a:r>
          </a:p>
          <a:p>
            <a:pPr lvl="2"/>
            <a:r>
              <a:rPr lang="en-GB" altLang="ru-RU" noProof="0" smtClean="0"/>
              <a:t>Third level</a:t>
            </a:r>
          </a:p>
          <a:p>
            <a:pPr lvl="3"/>
            <a:r>
              <a:rPr lang="en-GB" altLang="ru-RU" noProof="0" smtClean="0"/>
              <a:t>Fourth level</a:t>
            </a:r>
          </a:p>
          <a:p>
            <a:pPr lvl="4"/>
            <a:r>
              <a:rPr lang="en-GB" altLang="ru-RU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E627A35-DD09-4028-9E79-FB3649F35CD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45103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83538-D5AC-4A59-BBFF-C5C41EFAD02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769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FCE18-A5B8-41B4-93FF-F0BC22D3B0E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7111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7D54-FDF3-49D3-A5AA-613F27C8AEC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01709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75720-2699-4D33-802D-C83890A6231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4804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4E680-2BB3-4D9B-953B-BC5305407C9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0744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1072-36CA-428E-B11F-CDD5520B9C2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8930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6D233-79ED-41B8-B3D1-E1BBD193916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44884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CF86D-D2B6-494A-BA1F-C5FFB2A2A33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2833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DAF74-17D5-4F48-B02B-4855E905BCA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4522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CC54B-53CB-4C60-8B23-7F5CB9E978F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3342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E3ADB-637B-4908-801E-EF30AC2903E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0340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4258-76F8-42B1-97AD-642A7698C79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3150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7991-C6DE-481C-9DA4-E8786E965E3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8609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40C0A-AE97-4D96-8A5D-724053C532D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890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26A40-0D92-464E-9D57-7D74AA99AB9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2514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B0ADB-0286-41F6-B6E6-9FC59F9D775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3580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CBE5FF">
                <a:lumMod val="50000"/>
                <a:lumOff val="50000"/>
              </a:srgbClr>
            </a:gs>
            <a:gs pos="50000">
              <a:schemeClr val="bg1"/>
            </a:gs>
            <a:gs pos="100000">
              <a:srgbClr val="CBE5FF">
                <a:lumMod val="50000"/>
                <a:lumOff val="5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503DC3-08B6-46CB-A8A1-8CCAA7F437F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comments" Target="../comments/commen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0099"/>
                </a:solidFill>
              </a:rPr>
              <a:t>Оптическая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Флуоресцентная микроскопия</a:t>
            </a:r>
          </a:p>
        </p:txBody>
      </p:sp>
    </p:spTree>
    <p:extLst>
      <p:ext uri="{BB962C8B-B14F-4D97-AF65-F5344CB8AC3E}">
        <p14:creationId xmlns:p14="http://schemas.microsoft.com/office/powerpoint/2010/main" val="37407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99"/>
                </a:solidFill>
              </a:rPr>
              <a:t>Фазовое разделение в смесях ПС </a:t>
            </a:r>
            <a:r>
              <a:rPr lang="en-US" altLang="ru-RU" sz="4000" smtClean="0">
                <a:solidFill>
                  <a:srgbClr val="000099"/>
                </a:solidFill>
              </a:rPr>
              <a:t>/ </a:t>
            </a:r>
            <a:r>
              <a:rPr lang="ru-RU" altLang="ru-RU" sz="4000" smtClean="0">
                <a:solidFill>
                  <a:srgbClr val="000099"/>
                </a:solidFill>
              </a:rPr>
              <a:t>ПММА: результаты Л</a:t>
            </a:r>
            <a:r>
              <a:rPr lang="en-US" altLang="ru-RU" sz="4000" smtClean="0">
                <a:solidFill>
                  <a:srgbClr val="000099"/>
                </a:solidFill>
              </a:rPr>
              <a:t>C</a:t>
            </a:r>
            <a:r>
              <a:rPr lang="ru-RU" altLang="ru-RU" sz="4000" smtClean="0">
                <a:solidFill>
                  <a:srgbClr val="000099"/>
                </a:solidFill>
              </a:rPr>
              <a:t>КМ </a:t>
            </a:r>
            <a:endParaRPr lang="en-GB" altLang="ru-RU" sz="4000" smtClean="0">
              <a:solidFill>
                <a:srgbClr val="000099"/>
              </a:solidFill>
            </a:endParaRPr>
          </a:p>
        </p:txBody>
      </p:sp>
      <p:pic>
        <p:nvPicPr>
          <p:cNvPr id="15363" name="Picture 3" descr="kumach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700213"/>
            <a:ext cx="5973762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3780" name="Picture 4" descr="kumach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84313"/>
            <a:ext cx="3810000" cy="2484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779838" y="6453188"/>
            <a:ext cx="529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ru-RU" sz="1600">
                <a:solidFill>
                  <a:schemeClr val="tx2"/>
                </a:solidFill>
              </a:rPr>
              <a:t>Kumacheva </a:t>
            </a:r>
            <a:r>
              <a:rPr lang="en-GB" altLang="ru-RU" sz="1600" i="1">
                <a:solidFill>
                  <a:schemeClr val="tx2"/>
                </a:solidFill>
              </a:rPr>
              <a:t>et al</a:t>
            </a:r>
            <a:r>
              <a:rPr lang="en-GB" altLang="ru-RU" sz="1600">
                <a:solidFill>
                  <a:schemeClr val="tx2"/>
                </a:solidFill>
              </a:rPr>
              <a:t>. // Langmuir </a:t>
            </a:r>
            <a:r>
              <a:rPr lang="en-GB" altLang="ru-RU" sz="1600" b="1">
                <a:solidFill>
                  <a:schemeClr val="tx2"/>
                </a:solidFill>
              </a:rPr>
              <a:t>1997</a:t>
            </a:r>
            <a:r>
              <a:rPr lang="en-GB" altLang="ru-RU" sz="1600" i="1">
                <a:solidFill>
                  <a:schemeClr val="tx2"/>
                </a:solidFill>
              </a:rPr>
              <a:t> , 13 (9), </a:t>
            </a:r>
            <a:r>
              <a:rPr lang="en-GB" altLang="ru-RU" sz="1600">
                <a:solidFill>
                  <a:schemeClr val="tx2"/>
                </a:solidFill>
              </a:rPr>
              <a:t>2483-2489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900113" y="1628775"/>
            <a:ext cx="87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FFFF"/>
                </a:solidFill>
              </a:rPr>
              <a:t>ССМ</a:t>
            </a:r>
            <a:endParaRPr lang="en-GB" altLang="ru-RU" sz="2400" b="1">
              <a:solidFill>
                <a:srgbClr val="CCFFFF"/>
              </a:solidFill>
            </a:endParaRPr>
          </a:p>
        </p:txBody>
      </p:sp>
      <p:pic>
        <p:nvPicPr>
          <p:cNvPr id="203785" name="Picture 9" descr="kumach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990975"/>
            <a:ext cx="5256212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2334"/>
            <a:ext cx="8208000" cy="4886115"/>
          </a:xfrm>
        </p:spPr>
      </p:pic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800" dirty="0" smtClean="0">
                <a:solidFill>
                  <a:srgbClr val="000099"/>
                </a:solidFill>
              </a:rPr>
              <a:t>ЛСКМ</a:t>
            </a:r>
            <a:r>
              <a:rPr lang="ru-RU" altLang="ru-RU" sz="3800" dirty="0" smtClean="0">
                <a:solidFill>
                  <a:srgbClr val="000099"/>
                </a:solidFill>
              </a:rPr>
              <a:t>: динамика фазового разделения в смесях полимеров</a:t>
            </a:r>
            <a:endParaRPr lang="en-GB" altLang="ru-RU" sz="3800" dirty="0" smtClean="0">
              <a:solidFill>
                <a:srgbClr val="000099"/>
              </a:solidFill>
            </a:endParaRP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4427538" y="6453188"/>
            <a:ext cx="4643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600">
                <a:solidFill>
                  <a:schemeClr val="tx2"/>
                </a:solidFill>
              </a:rPr>
              <a:t>Ito &amp; Aoki // </a:t>
            </a:r>
            <a:r>
              <a:rPr lang="en-GB" altLang="ru-RU" sz="1600">
                <a:solidFill>
                  <a:schemeClr val="tx2"/>
                </a:solidFill>
              </a:rPr>
              <a:t>Adv. Polym. Sci. </a:t>
            </a:r>
            <a:r>
              <a:rPr lang="en-GB" altLang="ru-RU" sz="1600" b="1">
                <a:solidFill>
                  <a:schemeClr val="tx2"/>
                </a:solidFill>
              </a:rPr>
              <a:t>2005</a:t>
            </a:r>
            <a:r>
              <a:rPr lang="en-GB" altLang="ru-RU" sz="1600">
                <a:solidFill>
                  <a:schemeClr val="tx2"/>
                </a:solidFill>
              </a:rPr>
              <a:t>, </a:t>
            </a:r>
            <a:r>
              <a:rPr lang="en-GB" altLang="ru-RU" sz="1600" i="1">
                <a:solidFill>
                  <a:schemeClr val="tx2"/>
                </a:solidFill>
              </a:rPr>
              <a:t>182</a:t>
            </a:r>
            <a:r>
              <a:rPr lang="en-GB" altLang="ru-RU" sz="1600">
                <a:solidFill>
                  <a:schemeClr val="tx2"/>
                </a:solidFill>
              </a:rPr>
              <a:t>, 131</a:t>
            </a:r>
            <a:r>
              <a:rPr lang="ru-RU" altLang="ru-RU" sz="1600">
                <a:solidFill>
                  <a:schemeClr val="tx2"/>
                </a:solidFill>
              </a:rPr>
              <a:t>-169</a:t>
            </a:r>
            <a:endParaRPr lang="en-GB" altLang="ru-RU" sz="1600">
              <a:solidFill>
                <a:schemeClr val="tx2"/>
              </a:solidFill>
            </a:endParaRP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1887538" y="1479550"/>
            <a:ext cx="1316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BE5FF"/>
                </a:solidFill>
              </a:rPr>
              <a:t>1675 мин</a:t>
            </a:r>
            <a:endParaRPr lang="en-GB" altLang="ru-RU" sz="2000" b="1">
              <a:solidFill>
                <a:srgbClr val="CBE5FF"/>
              </a:solidFill>
            </a:endParaRPr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4551363" y="1484313"/>
            <a:ext cx="1316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BE5FF"/>
                </a:solidFill>
              </a:rPr>
              <a:t>2880 мин</a:t>
            </a:r>
            <a:endParaRPr lang="en-GB" altLang="ru-RU" sz="2000" b="1">
              <a:solidFill>
                <a:srgbClr val="CBE5FF"/>
              </a:solidFill>
            </a:endParaRP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7235825" y="1484313"/>
            <a:ext cx="1316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BE5FF"/>
                </a:solidFill>
              </a:rPr>
              <a:t>4860 мин</a:t>
            </a:r>
            <a:endParaRPr lang="en-GB" altLang="ru-RU" sz="2000" b="1">
              <a:solidFill>
                <a:srgbClr val="CBE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9843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99"/>
                </a:solidFill>
              </a:rPr>
              <a:t>Агрегация молекул </a:t>
            </a:r>
            <a:r>
              <a:rPr lang="ru-RU" altLang="ru-RU" sz="4000" smtClean="0">
                <a:solidFill>
                  <a:srgbClr val="000099"/>
                </a:solidFill>
                <a:sym typeface="Symbol" pitchFamily="18" charset="2"/>
              </a:rPr>
              <a:t>-глюкана</a:t>
            </a:r>
            <a:r>
              <a:rPr lang="en-US" altLang="ru-RU" sz="4000" smtClean="0">
                <a:solidFill>
                  <a:srgbClr val="000099"/>
                </a:solidFill>
                <a:sym typeface="Symbol" pitchFamily="18" charset="2"/>
              </a:rPr>
              <a:t> </a:t>
            </a:r>
            <a:r>
              <a:rPr lang="ru-RU" altLang="ru-RU" sz="4000" smtClean="0">
                <a:solidFill>
                  <a:srgbClr val="000099"/>
                </a:solidFill>
                <a:sym typeface="Symbol" pitchFamily="18" charset="2"/>
              </a:rPr>
              <a:t>в растворе</a:t>
            </a:r>
            <a:r>
              <a:rPr lang="ru-RU" altLang="ru-RU" sz="4000" smtClean="0">
                <a:solidFill>
                  <a:srgbClr val="000099"/>
                </a:solidFill>
              </a:rPr>
              <a:t>: наблюдения Л</a:t>
            </a:r>
            <a:r>
              <a:rPr lang="en-US" altLang="ru-RU" sz="4000" smtClean="0">
                <a:solidFill>
                  <a:srgbClr val="000099"/>
                </a:solidFill>
              </a:rPr>
              <a:t>C</a:t>
            </a:r>
            <a:r>
              <a:rPr lang="ru-RU" altLang="ru-RU" sz="4000" smtClean="0">
                <a:solidFill>
                  <a:srgbClr val="000099"/>
                </a:solidFill>
              </a:rPr>
              <a:t>КМ</a:t>
            </a:r>
            <a:endParaRPr lang="en-GB" altLang="ru-RU" sz="4000" smtClean="0">
              <a:solidFill>
                <a:srgbClr val="000099"/>
              </a:solidFill>
            </a:endParaRPr>
          </a:p>
        </p:txBody>
      </p:sp>
      <p:pic>
        <p:nvPicPr>
          <p:cNvPr id="18435" name="Picture 6" descr="wu_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28775"/>
            <a:ext cx="7772400" cy="3773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779838" y="6437313"/>
            <a:ext cx="529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ru-RU" sz="1600">
                <a:solidFill>
                  <a:schemeClr val="tx2"/>
                </a:solidFill>
              </a:rPr>
              <a:t>Wu </a:t>
            </a:r>
            <a:r>
              <a:rPr lang="en-GB" altLang="ru-RU" sz="1600" i="1">
                <a:solidFill>
                  <a:schemeClr val="tx2"/>
                </a:solidFill>
              </a:rPr>
              <a:t>et al</a:t>
            </a:r>
            <a:r>
              <a:rPr lang="en-GB" altLang="ru-RU" sz="1600">
                <a:solidFill>
                  <a:schemeClr val="tx2"/>
                </a:solidFill>
              </a:rPr>
              <a:t>. // J. Agric. Food Chem. </a:t>
            </a:r>
            <a:r>
              <a:rPr lang="en-GB" altLang="ru-RU" sz="1600" b="1">
                <a:solidFill>
                  <a:schemeClr val="tx2"/>
                </a:solidFill>
              </a:rPr>
              <a:t>2006, </a:t>
            </a:r>
            <a:r>
              <a:rPr lang="en-GB" altLang="ru-RU" sz="1600" i="1">
                <a:solidFill>
                  <a:schemeClr val="tx2"/>
                </a:solidFill>
              </a:rPr>
              <a:t>54(3)</a:t>
            </a:r>
            <a:r>
              <a:rPr lang="en-GB" altLang="ru-RU" sz="1600">
                <a:solidFill>
                  <a:schemeClr val="tx2"/>
                </a:solidFill>
              </a:rPr>
              <a:t>, 925-934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8207375" cy="64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99"/>
                </a:solidFill>
              </a:rPr>
              <a:t>Возрастание концентрации в ряду: </a:t>
            </a:r>
            <a:r>
              <a:rPr lang="en-GB" altLang="ru-RU" sz="2000" dirty="0">
                <a:solidFill>
                  <a:srgbClr val="000099"/>
                </a:solidFill>
              </a:rPr>
              <a:t>(A) 5, (B) 10, (C) 15, (D) 40, (E) 60, (F) 80, </a:t>
            </a:r>
            <a:r>
              <a:rPr lang="ru-RU" altLang="ru-RU" sz="2000" dirty="0">
                <a:solidFill>
                  <a:srgbClr val="000099"/>
                </a:solidFill>
              </a:rPr>
              <a:t>и </a:t>
            </a:r>
            <a:r>
              <a:rPr lang="en-GB" altLang="ru-RU" sz="2000" dirty="0">
                <a:solidFill>
                  <a:srgbClr val="000099"/>
                </a:solidFill>
              </a:rPr>
              <a:t>(G) 100 </a:t>
            </a:r>
            <a:r>
              <a:rPr lang="ru-RU" altLang="ru-RU" sz="2000" dirty="0">
                <a:solidFill>
                  <a:srgbClr val="000099"/>
                </a:solidFill>
              </a:rPr>
              <a:t>мг</a:t>
            </a:r>
            <a:r>
              <a:rPr lang="en-GB" altLang="ru-RU" sz="2000" dirty="0">
                <a:solidFill>
                  <a:srgbClr val="000099"/>
                </a:solidFill>
              </a:rPr>
              <a:t>/</a:t>
            </a:r>
            <a:r>
              <a:rPr lang="ru-RU" altLang="ru-RU" sz="2000" dirty="0">
                <a:solidFill>
                  <a:srgbClr val="000099"/>
                </a:solidFill>
              </a:rPr>
              <a:t>мл. Размер кадра </a:t>
            </a:r>
            <a:r>
              <a:rPr lang="en-GB" altLang="ru-RU" sz="2000" dirty="0">
                <a:solidFill>
                  <a:srgbClr val="000099"/>
                </a:solidFill>
              </a:rPr>
              <a:t>300 </a:t>
            </a:r>
            <a:r>
              <a:rPr lang="ru-RU" altLang="ru-RU" sz="2000" dirty="0">
                <a:solidFill>
                  <a:srgbClr val="000099"/>
                </a:solidFill>
              </a:rPr>
              <a:t>мкм </a:t>
            </a:r>
            <a:r>
              <a:rPr lang="ru-RU" altLang="ru-RU" sz="2000" dirty="0">
                <a:solidFill>
                  <a:srgbClr val="000099"/>
                </a:solidFill>
                <a:sym typeface="Symbol" pitchFamily="18" charset="2"/>
              </a:rPr>
              <a:t> </a:t>
            </a:r>
            <a:r>
              <a:rPr lang="en-GB" altLang="ru-RU" sz="2000" dirty="0">
                <a:solidFill>
                  <a:srgbClr val="000099"/>
                </a:solidFill>
              </a:rPr>
              <a:t>300 </a:t>
            </a:r>
            <a:r>
              <a:rPr lang="ru-RU" altLang="ru-RU" sz="2000" dirty="0">
                <a:solidFill>
                  <a:srgbClr val="000099"/>
                </a:solidFill>
              </a:rPr>
              <a:t>мкм</a:t>
            </a:r>
            <a:endParaRPr lang="en-GB" altLang="ru-RU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000099"/>
                </a:solidFill>
              </a:rPr>
              <a:t>Гепатоциты</a:t>
            </a:r>
            <a:r>
              <a:rPr lang="ru-RU" dirty="0" smtClean="0">
                <a:solidFill>
                  <a:srgbClr val="000099"/>
                </a:solidFill>
              </a:rPr>
              <a:t> печени (3</a:t>
            </a:r>
            <a:r>
              <a:rPr lang="en-US" dirty="0" smtClean="0">
                <a:solidFill>
                  <a:srgbClr val="000099"/>
                </a:solidFill>
              </a:rPr>
              <a:t>D)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12776"/>
            <a:ext cx="9052216" cy="4248472"/>
          </a:xfrm>
        </p:spPr>
      </p:pic>
      <p:sp>
        <p:nvSpPr>
          <p:cNvPr id="5" name="TextBox 4"/>
          <p:cNvSpPr txBox="1"/>
          <p:nvPr/>
        </p:nvSpPr>
        <p:spPr>
          <a:xfrm>
            <a:off x="7596336" y="5631631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r>
              <a:rPr lang="ru-RU" dirty="0" smtClean="0"/>
              <a:t>мкм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87894" y="6165304"/>
            <a:ext cx="6940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Разрешение: </a:t>
            </a:r>
            <a:r>
              <a:rPr lang="en-US" i="1" dirty="0" err="1" smtClean="0">
                <a:solidFill>
                  <a:srgbClr val="000099"/>
                </a:solidFill>
              </a:rPr>
              <a:t>d</a:t>
            </a:r>
            <a:r>
              <a:rPr lang="en-US" baseline="-25000" dirty="0" err="1" smtClean="0">
                <a:solidFill>
                  <a:srgbClr val="000099"/>
                </a:solidFill>
              </a:rPr>
              <a:t>x,y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  <a:sym typeface="Symbol"/>
              </a:rPr>
              <a:t> 0.4  / NA, </a:t>
            </a:r>
            <a:r>
              <a:rPr lang="en-US" i="1" dirty="0" err="1" smtClean="0">
                <a:solidFill>
                  <a:srgbClr val="000099"/>
                </a:solidFill>
                <a:sym typeface="Symbol"/>
              </a:rPr>
              <a:t>d</a:t>
            </a:r>
            <a:r>
              <a:rPr lang="en-US" baseline="-25000" dirty="0" err="1" smtClean="0">
                <a:solidFill>
                  <a:srgbClr val="000099"/>
                </a:solidFill>
                <a:sym typeface="Symbol"/>
              </a:rPr>
              <a:t>z</a:t>
            </a:r>
            <a:r>
              <a:rPr lang="en-US" dirty="0" smtClean="0">
                <a:solidFill>
                  <a:srgbClr val="000099"/>
                </a:solidFill>
                <a:sym typeface="Symbol"/>
              </a:rPr>
              <a:t>  1.4 </a:t>
            </a:r>
            <a:r>
              <a:rPr lang="en-US" i="1" dirty="0" smtClean="0">
                <a:solidFill>
                  <a:srgbClr val="000099"/>
                </a:solidFill>
                <a:sym typeface="Symbol"/>
              </a:rPr>
              <a:t>n</a:t>
            </a:r>
            <a:r>
              <a:rPr lang="en-US" dirty="0" smtClean="0">
                <a:solidFill>
                  <a:srgbClr val="000099"/>
                </a:solidFill>
                <a:sym typeface="Symbol"/>
              </a:rPr>
              <a:t> / NA</a:t>
            </a:r>
            <a:r>
              <a:rPr lang="en-US" baseline="30000" dirty="0" smtClean="0">
                <a:solidFill>
                  <a:srgbClr val="000099"/>
                </a:solidFill>
                <a:sym typeface="Symbol"/>
              </a:rPr>
              <a:t>2</a:t>
            </a:r>
            <a:endParaRPr lang="ru-RU" baseline="30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0099"/>
                </a:solidFill>
              </a:rPr>
              <a:t>Оптическая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Лазерная сканирующая конфокальная микроскопия</a:t>
            </a:r>
            <a:endParaRPr lang="en-US" altLang="ru-RU" dirty="0" smtClean="0">
              <a:solidFill>
                <a:srgbClr val="000099"/>
              </a:solidFill>
            </a:endParaRPr>
          </a:p>
          <a:p>
            <a:pPr lvl="1"/>
            <a:r>
              <a:rPr lang="ru-RU" altLang="ru-RU" dirty="0">
                <a:solidFill>
                  <a:srgbClr val="000099"/>
                </a:solidFill>
              </a:rPr>
              <a:t>м</a:t>
            </a:r>
            <a:r>
              <a:rPr lang="ru-RU" altLang="ru-RU" dirty="0" smtClean="0">
                <a:solidFill>
                  <a:srgbClr val="000099"/>
                </a:solidFill>
              </a:rPr>
              <a:t>ногофотонная схема</a:t>
            </a:r>
          </a:p>
        </p:txBody>
      </p:sp>
    </p:spTree>
    <p:extLst>
      <p:ext uri="{BB962C8B-B14F-4D97-AF65-F5344CB8AC3E}">
        <p14:creationId xmlns:p14="http://schemas.microsoft.com/office/powerpoint/2010/main" val="14822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99"/>
                </a:solidFill>
              </a:rPr>
              <a:t>Преимущества многофотонной схемы ЛСКМ</a:t>
            </a:r>
            <a:endParaRPr lang="en-GB" altLang="ru-RU" sz="4000" smtClean="0">
              <a:solidFill>
                <a:srgbClr val="000099"/>
              </a:solidFill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4643438" y="6453188"/>
            <a:ext cx="4392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600">
                <a:solidFill>
                  <a:schemeClr val="tx2"/>
                </a:solidFill>
              </a:rPr>
              <a:t>Denk &amp; Svoboda // </a:t>
            </a:r>
            <a:r>
              <a:rPr lang="nl-NL" altLang="ru-RU" sz="1600">
                <a:solidFill>
                  <a:schemeClr val="tx2"/>
                </a:solidFill>
              </a:rPr>
              <a:t>Neuron </a:t>
            </a:r>
            <a:r>
              <a:rPr lang="nl-NL" altLang="ru-RU" sz="1600" b="1">
                <a:solidFill>
                  <a:schemeClr val="tx2"/>
                </a:solidFill>
              </a:rPr>
              <a:t>1997</a:t>
            </a:r>
            <a:r>
              <a:rPr lang="nl-NL" altLang="ru-RU" sz="1600">
                <a:solidFill>
                  <a:schemeClr val="tx2"/>
                </a:solidFill>
              </a:rPr>
              <a:t>, </a:t>
            </a:r>
            <a:r>
              <a:rPr lang="nl-NL" altLang="ru-RU" sz="1600" i="1">
                <a:solidFill>
                  <a:schemeClr val="tx2"/>
                </a:solidFill>
              </a:rPr>
              <a:t>18</a:t>
            </a:r>
            <a:r>
              <a:rPr lang="nl-NL" altLang="ru-RU" sz="1600">
                <a:solidFill>
                  <a:schemeClr val="tx2"/>
                </a:solidFill>
              </a:rPr>
              <a:t>, 351-357</a:t>
            </a:r>
            <a:endParaRPr lang="en-GB" altLang="ru-RU" sz="1600">
              <a:solidFill>
                <a:schemeClr val="tx2"/>
              </a:solidFill>
            </a:endParaRP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6372225" y="1590675"/>
            <a:ext cx="266382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>
                <a:solidFill>
                  <a:srgbClr val="000099"/>
                </a:solidFill>
              </a:rPr>
              <a:t>Сочетание высокого разрешения и высокой интенсивности сигнала (нет необходимости в диафрагме), предотвращение обесцвечивания красителя (возбуждение на иной длине волны), меньше рассеяние (больше контраст)</a:t>
            </a:r>
            <a:endParaRPr lang="en-GB" altLang="ru-RU" sz="2000" dirty="0">
              <a:solidFill>
                <a:srgbClr val="000099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07" y="1196900"/>
            <a:ext cx="6520712" cy="532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6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1143000"/>
          </a:xfrm>
        </p:spPr>
        <p:txBody>
          <a:bodyPr/>
          <a:lstStyle/>
          <a:p>
            <a:pPr eaLnBrk="1" hangingPunct="1"/>
            <a:r>
              <a:rPr lang="ru-RU" altLang="ru-RU" sz="3800" dirty="0" smtClean="0">
                <a:solidFill>
                  <a:srgbClr val="000099"/>
                </a:solidFill>
              </a:rPr>
              <a:t>Изображение многофотонной </a:t>
            </a:r>
            <a:r>
              <a:rPr lang="ru-RU" altLang="ru-RU" sz="3800" dirty="0" smtClean="0">
                <a:solidFill>
                  <a:srgbClr val="000099"/>
                </a:solidFill>
              </a:rPr>
              <a:t>ЛСКМ</a:t>
            </a:r>
            <a:endParaRPr lang="en-GB" altLang="ru-RU" sz="3800" dirty="0" smtClean="0">
              <a:solidFill>
                <a:srgbClr val="000099"/>
              </a:solidFill>
            </a:endParaRPr>
          </a:p>
        </p:txBody>
      </p:sp>
      <p:pic>
        <p:nvPicPr>
          <p:cNvPr id="21507" name="Picture 4" descr="Denk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125538"/>
            <a:ext cx="5243512" cy="5256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6732588" y="4868863"/>
            <a:ext cx="20875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>
                <a:solidFill>
                  <a:srgbClr val="000099"/>
                </a:solidFill>
              </a:rPr>
              <a:t>Изображение нейрона </a:t>
            </a:r>
            <a:r>
              <a:rPr lang="en-US" altLang="ru-RU" sz="2000" i="1" dirty="0">
                <a:solidFill>
                  <a:srgbClr val="000099"/>
                </a:solidFill>
              </a:rPr>
              <a:t>in vivo</a:t>
            </a:r>
            <a:r>
              <a:rPr lang="ru-RU" altLang="ru-RU" sz="2000" dirty="0">
                <a:solidFill>
                  <a:srgbClr val="000099"/>
                </a:solidFill>
              </a:rPr>
              <a:t>, высокое разрешение</a:t>
            </a:r>
            <a:endParaRPr lang="en-GB" altLang="ru-RU" sz="2000" dirty="0">
              <a:solidFill>
                <a:srgbClr val="000099"/>
              </a:solidFill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4643438" y="6453188"/>
            <a:ext cx="4392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600" dirty="0" err="1">
                <a:solidFill>
                  <a:schemeClr val="tx2"/>
                </a:solidFill>
              </a:rPr>
              <a:t>Denk</a:t>
            </a:r>
            <a:r>
              <a:rPr lang="en-US" altLang="ru-RU" sz="1600" dirty="0">
                <a:solidFill>
                  <a:schemeClr val="tx2"/>
                </a:solidFill>
              </a:rPr>
              <a:t> &amp; Svoboda // </a:t>
            </a:r>
            <a:r>
              <a:rPr lang="nl-NL" altLang="ru-RU" sz="1600" dirty="0">
                <a:solidFill>
                  <a:schemeClr val="tx2"/>
                </a:solidFill>
              </a:rPr>
              <a:t>Neuron </a:t>
            </a:r>
            <a:r>
              <a:rPr lang="nl-NL" altLang="ru-RU" sz="1600" b="1" dirty="0">
                <a:solidFill>
                  <a:schemeClr val="tx2"/>
                </a:solidFill>
              </a:rPr>
              <a:t>1997</a:t>
            </a:r>
            <a:r>
              <a:rPr lang="nl-NL" altLang="ru-RU" sz="1600" dirty="0">
                <a:solidFill>
                  <a:schemeClr val="tx2"/>
                </a:solidFill>
              </a:rPr>
              <a:t>, </a:t>
            </a:r>
            <a:r>
              <a:rPr lang="nl-NL" altLang="ru-RU" sz="1600" i="1" dirty="0">
                <a:solidFill>
                  <a:schemeClr val="tx2"/>
                </a:solidFill>
              </a:rPr>
              <a:t>18</a:t>
            </a:r>
            <a:r>
              <a:rPr lang="nl-NL" altLang="ru-RU" sz="1600" dirty="0">
                <a:solidFill>
                  <a:schemeClr val="tx2"/>
                </a:solidFill>
              </a:rPr>
              <a:t>, 351-357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0099"/>
                </a:solidFill>
              </a:rPr>
              <a:t>Оптическая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 smtClean="0">
                <a:solidFill>
                  <a:srgbClr val="000099"/>
                </a:solidFill>
              </a:rPr>
              <a:t>4</a:t>
            </a:r>
            <a:r>
              <a:rPr lang="en-US" altLang="ru-RU" dirty="0" smtClean="0">
                <a:solidFill>
                  <a:srgbClr val="000099"/>
                </a:solidFill>
                <a:sym typeface="Symbol"/>
              </a:rPr>
              <a:t>-</a:t>
            </a:r>
            <a:r>
              <a:rPr lang="ru-RU" altLang="ru-RU" dirty="0" smtClean="0">
                <a:solidFill>
                  <a:srgbClr val="000099"/>
                </a:solidFill>
              </a:rPr>
              <a:t>микроскопия</a:t>
            </a:r>
          </a:p>
        </p:txBody>
      </p:sp>
    </p:spTree>
    <p:extLst>
      <p:ext uri="{BB962C8B-B14F-4D97-AF65-F5344CB8AC3E}">
        <p14:creationId xmlns:p14="http://schemas.microsoft.com/office/powerpoint/2010/main" val="6862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Принципы </a:t>
            </a:r>
            <a:r>
              <a:rPr lang="en-US" dirty="0" smtClean="0">
                <a:solidFill>
                  <a:srgbClr val="000099"/>
                </a:solidFill>
              </a:rPr>
              <a:t>4</a:t>
            </a:r>
            <a:r>
              <a:rPr lang="en-US" dirty="0" smtClean="0">
                <a:solidFill>
                  <a:srgbClr val="000099"/>
                </a:solidFill>
                <a:sym typeface="Symbol"/>
              </a:rPr>
              <a:t></a:t>
            </a:r>
            <a:r>
              <a:rPr lang="ru-RU" dirty="0" smtClean="0">
                <a:solidFill>
                  <a:srgbClr val="000099"/>
                </a:solidFill>
                <a:sym typeface="Symbol"/>
              </a:rPr>
              <a:t>-микроскопии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04" y="1819020"/>
            <a:ext cx="5838356" cy="396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4" y="1845264"/>
            <a:ext cx="3267962" cy="39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6165304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 smtClean="0"/>
              <a:t>Bewersdorf</a:t>
            </a:r>
            <a:r>
              <a:rPr lang="ru-RU" sz="1600" dirty="0" smtClean="0"/>
              <a:t> </a:t>
            </a:r>
            <a:r>
              <a:rPr lang="en-US" sz="1600" i="1" dirty="0" smtClean="0"/>
              <a:t>et al</a:t>
            </a:r>
            <a:r>
              <a:rPr lang="en-US" sz="1600" dirty="0" smtClean="0"/>
              <a:t>. </a:t>
            </a:r>
            <a:r>
              <a:rPr lang="en-US" sz="1600" dirty="0"/>
              <a:t>// G.I.T. Imaging &amp; Microscopy </a:t>
            </a:r>
            <a:r>
              <a:rPr lang="en-US" sz="1600" b="1" dirty="0" smtClean="0"/>
              <a:t>2004</a:t>
            </a:r>
            <a:r>
              <a:rPr lang="en-US" sz="1600" dirty="0" smtClean="0"/>
              <a:t>, </a:t>
            </a:r>
            <a:r>
              <a:rPr lang="en-US" sz="1600" i="1" dirty="0" smtClean="0"/>
              <a:t>(4)</a:t>
            </a:r>
            <a:r>
              <a:rPr lang="en-US" sz="1600" dirty="0" smtClean="0"/>
              <a:t>,  24-25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619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8" y="908720"/>
            <a:ext cx="8709412" cy="57332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Разрешение </a:t>
            </a:r>
            <a:r>
              <a:rPr lang="en-US" dirty="0" smtClean="0">
                <a:solidFill>
                  <a:srgbClr val="000099"/>
                </a:solidFill>
              </a:rPr>
              <a:t>4</a:t>
            </a:r>
            <a:r>
              <a:rPr lang="en-US" dirty="0" smtClean="0">
                <a:solidFill>
                  <a:srgbClr val="000099"/>
                </a:solidFill>
                <a:sym typeface="Symbol"/>
              </a:rPr>
              <a:t></a:t>
            </a:r>
            <a:r>
              <a:rPr lang="ru-RU" dirty="0" smtClean="0">
                <a:solidFill>
                  <a:srgbClr val="000099"/>
                </a:solidFill>
                <a:sym typeface="Symbol"/>
              </a:rPr>
              <a:t>-микроскопии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5457" y="5847655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CECFF"/>
                </a:solidFill>
              </a:rPr>
              <a:t>1 мкм</a:t>
            </a:r>
            <a:endParaRPr lang="ru-RU" dirty="0">
              <a:solidFill>
                <a:srgbClr val="CCEC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0656" y="6519534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 smtClean="0"/>
              <a:t>Egne</a:t>
            </a:r>
            <a:r>
              <a:rPr lang="en-US" sz="1600" dirty="0"/>
              <a:t>r</a:t>
            </a:r>
            <a:r>
              <a:rPr lang="ru-RU" sz="1600" dirty="0" smtClean="0"/>
              <a:t> </a:t>
            </a:r>
            <a:r>
              <a:rPr lang="en-US" sz="1600" dirty="0" smtClean="0"/>
              <a:t>&amp; Hell // </a:t>
            </a:r>
            <a:r>
              <a:rPr lang="en-US" sz="1600" dirty="0"/>
              <a:t>TRENDS </a:t>
            </a:r>
            <a:r>
              <a:rPr lang="en-US" sz="1600" dirty="0" smtClean="0"/>
              <a:t>Cell </a:t>
            </a:r>
            <a:r>
              <a:rPr lang="en-US" sz="1600" dirty="0" err="1" smtClean="0"/>
              <a:t>Biol</a:t>
            </a:r>
            <a:r>
              <a:rPr lang="en-US" sz="1600" dirty="0" smtClean="0"/>
              <a:t> </a:t>
            </a:r>
            <a:r>
              <a:rPr lang="en-US" sz="1600" b="1" dirty="0" smtClean="0"/>
              <a:t>2005</a:t>
            </a:r>
            <a:r>
              <a:rPr lang="en-US" sz="1600" dirty="0" smtClean="0"/>
              <a:t>, </a:t>
            </a:r>
            <a:r>
              <a:rPr lang="en-US" sz="1600" i="1" dirty="0" smtClean="0"/>
              <a:t>15(4)</a:t>
            </a:r>
            <a:r>
              <a:rPr lang="en-US" sz="1600" dirty="0" smtClean="0"/>
              <a:t>, 207-215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836712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(2P)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48049" y="1196752"/>
            <a:ext cx="1592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solidFill>
                  <a:srgbClr val="CCECFF"/>
                </a:solidFill>
              </a:rPr>
              <a:t>ф</a:t>
            </a:r>
            <a:r>
              <a:rPr lang="ru-RU" sz="2000" dirty="0" err="1" smtClean="0">
                <a:solidFill>
                  <a:srgbClr val="CCECFF"/>
                </a:solidFill>
              </a:rPr>
              <a:t>иламенты</a:t>
            </a:r>
            <a:endParaRPr lang="ru-RU" sz="2000" dirty="0" smtClean="0">
              <a:solidFill>
                <a:srgbClr val="CCECFF"/>
              </a:solidFill>
            </a:endParaRPr>
          </a:p>
          <a:p>
            <a:r>
              <a:rPr lang="ru-RU" sz="2000" dirty="0" smtClean="0">
                <a:solidFill>
                  <a:srgbClr val="CCECFF"/>
                </a:solidFill>
              </a:rPr>
              <a:t> актина</a:t>
            </a:r>
            <a:endParaRPr lang="ru-RU" sz="2000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Флуоресценция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69596"/>
            <a:ext cx="6012160" cy="5843780"/>
          </a:xfrm>
        </p:spPr>
      </p:pic>
      <p:sp>
        <p:nvSpPr>
          <p:cNvPr id="7" name="TextBox 6"/>
          <p:cNvSpPr txBox="1"/>
          <p:nvPr/>
        </p:nvSpPr>
        <p:spPr>
          <a:xfrm>
            <a:off x="6372200" y="112474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00099"/>
                </a:solidFill>
              </a:rPr>
              <a:t>Диаграмма Яблонского</a:t>
            </a:r>
          </a:p>
        </p:txBody>
      </p:sp>
    </p:spTree>
    <p:extLst>
      <p:ext uri="{BB962C8B-B14F-4D97-AF65-F5344CB8AC3E}">
        <p14:creationId xmlns:p14="http://schemas.microsoft.com/office/powerpoint/2010/main" val="30540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0099"/>
                </a:solidFill>
              </a:rPr>
              <a:t>Оптическая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 smtClean="0">
                <a:solidFill>
                  <a:srgbClr val="000099"/>
                </a:solidFill>
              </a:rPr>
              <a:t>STED </a:t>
            </a:r>
            <a:r>
              <a:rPr lang="ru-RU" altLang="ru-RU" dirty="0" smtClean="0">
                <a:solidFill>
                  <a:srgbClr val="000099"/>
                </a:solidFill>
              </a:rPr>
              <a:t>микроскопия</a:t>
            </a:r>
          </a:p>
          <a:p>
            <a:pPr lvl="1"/>
            <a:r>
              <a:rPr lang="en-GB" altLang="ru-RU" dirty="0" smtClean="0">
                <a:solidFill>
                  <a:srgbClr val="000099"/>
                </a:solidFill>
              </a:rPr>
              <a:t>STED</a:t>
            </a:r>
            <a:r>
              <a:rPr lang="ru-RU" altLang="ru-RU" dirty="0" smtClean="0">
                <a:solidFill>
                  <a:srgbClr val="000099"/>
                </a:solidFill>
              </a:rPr>
              <a:t>: </a:t>
            </a:r>
            <a:r>
              <a:rPr lang="en-GB" altLang="ru-RU" dirty="0" smtClean="0">
                <a:solidFill>
                  <a:srgbClr val="000099"/>
                </a:solidFill>
              </a:rPr>
              <a:t>stimulated </a:t>
            </a:r>
            <a:r>
              <a:rPr lang="en-GB" altLang="ru-RU" dirty="0">
                <a:solidFill>
                  <a:srgbClr val="000099"/>
                </a:solidFill>
              </a:rPr>
              <a:t>emission </a:t>
            </a:r>
            <a:r>
              <a:rPr lang="en-GB" altLang="ru-RU" dirty="0" smtClean="0">
                <a:solidFill>
                  <a:srgbClr val="000099"/>
                </a:solidFill>
              </a:rPr>
              <a:t>depletion</a:t>
            </a:r>
            <a:endParaRPr lang="ru-RU" altLang="ru-RU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200" smtClean="0">
                <a:solidFill>
                  <a:srgbClr val="000099"/>
                </a:solidFill>
              </a:rPr>
              <a:t>Принципы </a:t>
            </a:r>
            <a:r>
              <a:rPr lang="en-US" altLang="ru-RU" sz="4200" smtClean="0">
                <a:solidFill>
                  <a:srgbClr val="000099"/>
                </a:solidFill>
              </a:rPr>
              <a:t>STED-</a:t>
            </a:r>
            <a:r>
              <a:rPr lang="ru-RU" altLang="ru-RU" sz="4200" smtClean="0">
                <a:solidFill>
                  <a:srgbClr val="000099"/>
                </a:solidFill>
              </a:rPr>
              <a:t>микроскопии</a:t>
            </a:r>
            <a:endParaRPr lang="en-GB" altLang="ru-RU" sz="4200" smtClean="0">
              <a:solidFill>
                <a:srgbClr val="000099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427538" y="6453188"/>
            <a:ext cx="4643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600">
                <a:solidFill>
                  <a:schemeClr val="tx2"/>
                </a:solidFill>
              </a:rPr>
              <a:t>Ito &amp; Aoki // </a:t>
            </a:r>
            <a:r>
              <a:rPr lang="en-GB" altLang="ru-RU" sz="1600">
                <a:solidFill>
                  <a:schemeClr val="tx2"/>
                </a:solidFill>
              </a:rPr>
              <a:t>Adv. Polym. Sci. </a:t>
            </a:r>
            <a:r>
              <a:rPr lang="en-GB" altLang="ru-RU" sz="1600" b="1">
                <a:solidFill>
                  <a:schemeClr val="tx2"/>
                </a:solidFill>
              </a:rPr>
              <a:t>2005</a:t>
            </a:r>
            <a:r>
              <a:rPr lang="en-GB" altLang="ru-RU" sz="1600">
                <a:solidFill>
                  <a:schemeClr val="tx2"/>
                </a:solidFill>
              </a:rPr>
              <a:t>, </a:t>
            </a:r>
            <a:r>
              <a:rPr lang="en-GB" altLang="ru-RU" sz="1600" i="1">
                <a:solidFill>
                  <a:schemeClr val="tx2"/>
                </a:solidFill>
              </a:rPr>
              <a:t>182</a:t>
            </a:r>
            <a:r>
              <a:rPr lang="en-GB" altLang="ru-RU" sz="1600">
                <a:solidFill>
                  <a:schemeClr val="tx2"/>
                </a:solidFill>
              </a:rPr>
              <a:t>, 131</a:t>
            </a:r>
            <a:r>
              <a:rPr lang="ru-RU" altLang="ru-RU" sz="1600">
                <a:solidFill>
                  <a:schemeClr val="tx2"/>
                </a:solidFill>
              </a:rPr>
              <a:t>-169</a:t>
            </a:r>
            <a:endParaRPr lang="en-GB" altLang="ru-RU" sz="160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2" y="1026977"/>
            <a:ext cx="7015932" cy="556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9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200" smtClean="0">
                <a:solidFill>
                  <a:srgbClr val="000099"/>
                </a:solidFill>
              </a:rPr>
              <a:t>Принципы </a:t>
            </a:r>
            <a:r>
              <a:rPr lang="en-US" altLang="ru-RU" sz="4200" smtClean="0">
                <a:solidFill>
                  <a:srgbClr val="000099"/>
                </a:solidFill>
              </a:rPr>
              <a:t>STED-</a:t>
            </a:r>
            <a:r>
              <a:rPr lang="ru-RU" altLang="ru-RU" sz="4200" smtClean="0">
                <a:solidFill>
                  <a:srgbClr val="000099"/>
                </a:solidFill>
              </a:rPr>
              <a:t>микроскопии</a:t>
            </a:r>
            <a:endParaRPr lang="en-GB" altLang="ru-RU" sz="4200" smtClean="0">
              <a:solidFill>
                <a:srgbClr val="000099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283968" y="6453188"/>
            <a:ext cx="47870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600" dirty="0" smtClean="0">
                <a:solidFill>
                  <a:schemeClr val="tx2"/>
                </a:solidFill>
              </a:rPr>
              <a:t>Hell // </a:t>
            </a:r>
            <a:r>
              <a:rPr lang="en-GB" altLang="ru-RU" sz="1600" dirty="0" smtClean="0">
                <a:solidFill>
                  <a:schemeClr val="tx2"/>
                </a:solidFill>
              </a:rPr>
              <a:t>Nature </a:t>
            </a:r>
            <a:r>
              <a:rPr lang="en-GB" altLang="ru-RU" sz="1600" dirty="0" err="1" smtClean="0">
                <a:solidFill>
                  <a:schemeClr val="tx2"/>
                </a:solidFill>
              </a:rPr>
              <a:t>Biotechnol</a:t>
            </a:r>
            <a:r>
              <a:rPr lang="en-GB" altLang="ru-RU" sz="1600" dirty="0" smtClean="0">
                <a:solidFill>
                  <a:schemeClr val="tx2"/>
                </a:solidFill>
              </a:rPr>
              <a:t>. </a:t>
            </a:r>
            <a:r>
              <a:rPr lang="en-GB" altLang="ru-RU" sz="1600" b="1" dirty="0" smtClean="0">
                <a:solidFill>
                  <a:schemeClr val="tx2"/>
                </a:solidFill>
              </a:rPr>
              <a:t>2003</a:t>
            </a:r>
            <a:r>
              <a:rPr lang="en-GB" altLang="ru-RU" sz="1600" dirty="0" smtClean="0">
                <a:solidFill>
                  <a:schemeClr val="tx2"/>
                </a:solidFill>
              </a:rPr>
              <a:t>, </a:t>
            </a:r>
            <a:r>
              <a:rPr lang="en-GB" altLang="ru-RU" sz="1600" i="1" dirty="0" smtClean="0">
                <a:solidFill>
                  <a:schemeClr val="tx2"/>
                </a:solidFill>
              </a:rPr>
              <a:t>21(11)</a:t>
            </a:r>
            <a:r>
              <a:rPr lang="en-GB" altLang="ru-RU" sz="1600" dirty="0" smtClean="0">
                <a:solidFill>
                  <a:schemeClr val="tx2"/>
                </a:solidFill>
              </a:rPr>
              <a:t>, 1347</a:t>
            </a:r>
            <a:r>
              <a:rPr lang="ru-RU" altLang="ru-RU" sz="1600" dirty="0" smtClean="0">
                <a:solidFill>
                  <a:schemeClr val="tx2"/>
                </a:solidFill>
              </a:rPr>
              <a:t>-1</a:t>
            </a:r>
            <a:r>
              <a:rPr lang="en-US" altLang="ru-RU" sz="1600" dirty="0" smtClean="0">
                <a:solidFill>
                  <a:schemeClr val="tx2"/>
                </a:solidFill>
              </a:rPr>
              <a:t>355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3" y="952736"/>
            <a:ext cx="7055946" cy="587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2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ru-RU" sz="3800" smtClean="0">
                <a:solidFill>
                  <a:srgbClr val="000099"/>
                </a:solidFill>
              </a:rPr>
              <a:t>STED-</a:t>
            </a:r>
            <a:r>
              <a:rPr lang="ru-RU" altLang="ru-RU" sz="3800" smtClean="0">
                <a:solidFill>
                  <a:srgbClr val="000099"/>
                </a:solidFill>
              </a:rPr>
              <a:t>микроскопия преодолела оптический предел разрешения</a:t>
            </a:r>
            <a:endParaRPr lang="en-GB" altLang="ru-RU" sz="3800" smtClean="0">
              <a:solidFill>
                <a:srgbClr val="000099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427538" y="6453188"/>
            <a:ext cx="4643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600" dirty="0">
                <a:solidFill>
                  <a:schemeClr val="tx2"/>
                </a:solidFill>
              </a:rPr>
              <a:t>Ito &amp; Aoki // </a:t>
            </a:r>
            <a:r>
              <a:rPr lang="en-GB" altLang="ru-RU" sz="1600" dirty="0">
                <a:solidFill>
                  <a:schemeClr val="tx2"/>
                </a:solidFill>
              </a:rPr>
              <a:t>Adv. </a:t>
            </a:r>
            <a:r>
              <a:rPr lang="en-GB" altLang="ru-RU" sz="1600" dirty="0" err="1">
                <a:solidFill>
                  <a:schemeClr val="tx2"/>
                </a:solidFill>
              </a:rPr>
              <a:t>Polym</a:t>
            </a:r>
            <a:r>
              <a:rPr lang="en-GB" altLang="ru-RU" sz="1600" dirty="0">
                <a:solidFill>
                  <a:schemeClr val="tx2"/>
                </a:solidFill>
              </a:rPr>
              <a:t>. Sci. </a:t>
            </a:r>
            <a:r>
              <a:rPr lang="en-GB" altLang="ru-RU" sz="1600" b="1" dirty="0">
                <a:solidFill>
                  <a:schemeClr val="tx2"/>
                </a:solidFill>
              </a:rPr>
              <a:t>2005</a:t>
            </a:r>
            <a:r>
              <a:rPr lang="en-GB" altLang="ru-RU" sz="1600" dirty="0">
                <a:solidFill>
                  <a:schemeClr val="tx2"/>
                </a:solidFill>
              </a:rPr>
              <a:t>, </a:t>
            </a:r>
            <a:r>
              <a:rPr lang="en-GB" altLang="ru-RU" sz="1600" i="1" dirty="0">
                <a:solidFill>
                  <a:schemeClr val="tx2"/>
                </a:solidFill>
              </a:rPr>
              <a:t>182</a:t>
            </a:r>
            <a:r>
              <a:rPr lang="en-GB" altLang="ru-RU" sz="1600" dirty="0">
                <a:solidFill>
                  <a:schemeClr val="tx2"/>
                </a:solidFill>
              </a:rPr>
              <a:t>, 131</a:t>
            </a:r>
            <a:r>
              <a:rPr lang="ru-RU" altLang="ru-RU" sz="1600" dirty="0">
                <a:solidFill>
                  <a:schemeClr val="tx2"/>
                </a:solidFill>
              </a:rPr>
              <a:t>-169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 rot="-5400000">
            <a:off x="-1677391" y="3774281"/>
            <a:ext cx="4830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Молекулы флуоресцентного красителя</a:t>
            </a:r>
            <a:endParaRPr lang="en-GB" altLang="ru-RU" sz="200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8" y="1353647"/>
            <a:ext cx="7225766" cy="5143181"/>
          </a:xfrm>
        </p:spPr>
      </p:pic>
    </p:spTree>
    <p:extLst>
      <p:ext uri="{BB962C8B-B14F-4D97-AF65-F5344CB8AC3E}">
        <p14:creationId xmlns:p14="http://schemas.microsoft.com/office/powerpoint/2010/main" val="13636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39568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Разрешение </a:t>
            </a:r>
            <a:r>
              <a:rPr lang="en-US" dirty="0" smtClean="0">
                <a:solidFill>
                  <a:srgbClr val="000099"/>
                </a:solidFill>
              </a:rPr>
              <a:t>STED</a:t>
            </a:r>
            <a:r>
              <a:rPr lang="ru-RU" dirty="0" smtClean="0">
                <a:solidFill>
                  <a:srgbClr val="000099"/>
                </a:solidFill>
                <a:sym typeface="Symbol"/>
              </a:rPr>
              <a:t>-микроскопии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1908" y="6519446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/>
              <a:t>Garini</a:t>
            </a:r>
            <a:r>
              <a:rPr lang="en-GB" sz="1600" dirty="0" smtClean="0"/>
              <a:t>, et al. </a:t>
            </a:r>
            <a:r>
              <a:rPr lang="en-US" sz="1600" dirty="0"/>
              <a:t>// </a:t>
            </a:r>
            <a:r>
              <a:rPr lang="en-US" sz="1600" dirty="0" err="1" smtClean="0"/>
              <a:t>Curr</a:t>
            </a:r>
            <a:r>
              <a:rPr lang="en-US" sz="1600" dirty="0" smtClean="0"/>
              <a:t>. </a:t>
            </a:r>
            <a:r>
              <a:rPr lang="en-US" sz="1600" dirty="0" err="1" smtClean="0"/>
              <a:t>Opin</a:t>
            </a:r>
            <a:r>
              <a:rPr lang="en-US" sz="1600" dirty="0" smtClean="0"/>
              <a:t>. </a:t>
            </a:r>
            <a:r>
              <a:rPr lang="en-US" sz="1600" dirty="0" err="1" smtClean="0"/>
              <a:t>Biotechnol</a:t>
            </a:r>
            <a:r>
              <a:rPr lang="en-US" sz="1600" dirty="0" smtClean="0"/>
              <a:t>. </a:t>
            </a:r>
            <a:r>
              <a:rPr lang="en-US" sz="1600" b="1" dirty="0" smtClean="0"/>
              <a:t>2005</a:t>
            </a:r>
            <a:r>
              <a:rPr lang="en-US" sz="1600" dirty="0"/>
              <a:t>, </a:t>
            </a:r>
            <a:r>
              <a:rPr lang="en-US" sz="1600" i="1" dirty="0" smtClean="0"/>
              <a:t>16</a:t>
            </a:r>
            <a:r>
              <a:rPr lang="en-US" sz="1600" dirty="0" smtClean="0"/>
              <a:t>, 3-12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342074" y="1393774"/>
            <a:ext cx="3013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/>
              <a:t>к</a:t>
            </a:r>
            <a:r>
              <a:rPr lang="ru-RU" sz="2000" dirty="0" err="1" smtClean="0"/>
              <a:t>онф</a:t>
            </a:r>
            <a:r>
              <a:rPr lang="ru-RU" sz="2000" dirty="0" smtClean="0"/>
              <a:t>.</a:t>
            </a:r>
            <a:r>
              <a:rPr lang="en-US" sz="2000" dirty="0" smtClean="0"/>
              <a:t>    </a:t>
            </a:r>
            <a:r>
              <a:rPr lang="ru-RU" sz="2000" dirty="0" smtClean="0"/>
              <a:t> </a:t>
            </a:r>
            <a:r>
              <a:rPr lang="en-US" sz="2000" dirty="0" smtClean="0"/>
              <a:t>STED-4</a:t>
            </a:r>
            <a:r>
              <a:rPr lang="en-US" sz="2000" dirty="0" smtClean="0">
                <a:sym typeface="Symbol"/>
              </a:rPr>
              <a:t></a:t>
            </a:r>
            <a:endParaRPr lang="ru-RU" sz="2000" dirty="0" smtClean="0"/>
          </a:p>
          <a:p>
            <a:r>
              <a:rPr lang="en-US" sz="2000" dirty="0" smtClean="0"/>
              <a:t>               </a:t>
            </a:r>
            <a:r>
              <a:rPr lang="ru-RU" sz="2000" dirty="0" smtClean="0"/>
              <a:t>микротрубочки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88" y="2204864"/>
            <a:ext cx="9181513" cy="2952327"/>
          </a:xfrm>
        </p:spPr>
      </p:pic>
    </p:spTree>
    <p:extLst>
      <p:ext uri="{BB962C8B-B14F-4D97-AF65-F5344CB8AC3E}">
        <p14:creationId xmlns:p14="http://schemas.microsoft.com/office/powerpoint/2010/main" val="11855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2" y="877250"/>
            <a:ext cx="7740352" cy="59361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39568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Разрешение </a:t>
            </a:r>
            <a:r>
              <a:rPr lang="en-US" dirty="0" smtClean="0">
                <a:solidFill>
                  <a:srgbClr val="000099"/>
                </a:solidFill>
              </a:rPr>
              <a:t>STED</a:t>
            </a:r>
            <a:r>
              <a:rPr lang="ru-RU" dirty="0" smtClean="0">
                <a:solidFill>
                  <a:srgbClr val="000099"/>
                </a:solidFill>
                <a:sym typeface="Symbol"/>
              </a:rPr>
              <a:t>-микроскопии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6381328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>
                <a:solidFill>
                  <a:srgbClr val="CCECFF"/>
                </a:solidFill>
              </a:rPr>
              <a:t>Garini</a:t>
            </a:r>
            <a:r>
              <a:rPr lang="en-GB" sz="1600" dirty="0" smtClean="0">
                <a:solidFill>
                  <a:srgbClr val="CCECFF"/>
                </a:solidFill>
              </a:rPr>
              <a:t>, et al. </a:t>
            </a:r>
            <a:r>
              <a:rPr lang="en-US" sz="1600" dirty="0">
                <a:solidFill>
                  <a:srgbClr val="CCECFF"/>
                </a:solidFill>
              </a:rPr>
              <a:t>// </a:t>
            </a:r>
            <a:r>
              <a:rPr lang="en-US" sz="1600" dirty="0" err="1" smtClean="0">
                <a:solidFill>
                  <a:srgbClr val="CCECFF"/>
                </a:solidFill>
              </a:rPr>
              <a:t>Curr</a:t>
            </a:r>
            <a:r>
              <a:rPr lang="en-US" sz="1600" dirty="0" smtClean="0">
                <a:solidFill>
                  <a:srgbClr val="CCECFF"/>
                </a:solidFill>
              </a:rPr>
              <a:t>. </a:t>
            </a:r>
            <a:r>
              <a:rPr lang="en-US" sz="1600" dirty="0" err="1" smtClean="0">
                <a:solidFill>
                  <a:srgbClr val="CCECFF"/>
                </a:solidFill>
              </a:rPr>
              <a:t>Opin</a:t>
            </a:r>
            <a:r>
              <a:rPr lang="en-US" sz="1600" dirty="0" smtClean="0">
                <a:solidFill>
                  <a:srgbClr val="CCECFF"/>
                </a:solidFill>
              </a:rPr>
              <a:t>. </a:t>
            </a:r>
            <a:r>
              <a:rPr lang="en-US" sz="1600" dirty="0" err="1" smtClean="0">
                <a:solidFill>
                  <a:srgbClr val="CCECFF"/>
                </a:solidFill>
              </a:rPr>
              <a:t>Biotechnol</a:t>
            </a:r>
            <a:r>
              <a:rPr lang="en-US" sz="1600" dirty="0" smtClean="0">
                <a:solidFill>
                  <a:srgbClr val="CCECFF"/>
                </a:solidFill>
              </a:rPr>
              <a:t>. </a:t>
            </a:r>
            <a:r>
              <a:rPr lang="en-US" sz="1600" b="1" dirty="0" smtClean="0">
                <a:solidFill>
                  <a:srgbClr val="CCECFF"/>
                </a:solidFill>
              </a:rPr>
              <a:t>2005</a:t>
            </a:r>
            <a:r>
              <a:rPr lang="en-US" sz="1600" dirty="0">
                <a:solidFill>
                  <a:srgbClr val="CCECFF"/>
                </a:solidFill>
              </a:rPr>
              <a:t>, </a:t>
            </a:r>
            <a:r>
              <a:rPr lang="en-US" sz="1600" i="1" dirty="0" smtClean="0">
                <a:solidFill>
                  <a:srgbClr val="CCECFF"/>
                </a:solidFill>
              </a:rPr>
              <a:t>16</a:t>
            </a:r>
            <a:r>
              <a:rPr lang="en-US" sz="1600" dirty="0" smtClean="0">
                <a:solidFill>
                  <a:srgbClr val="CCECFF"/>
                </a:solidFill>
              </a:rPr>
              <a:t>, 3-12</a:t>
            </a:r>
            <a:endParaRPr lang="ru-RU" sz="1600" dirty="0">
              <a:solidFill>
                <a:srgbClr val="CCEC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4192" y="1405225"/>
            <a:ext cx="3013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solidFill>
                  <a:srgbClr val="CCECFF"/>
                </a:solidFill>
              </a:rPr>
              <a:t>к</a:t>
            </a:r>
            <a:r>
              <a:rPr lang="ru-RU" sz="2000" dirty="0" err="1" smtClean="0">
                <a:solidFill>
                  <a:srgbClr val="CCECFF"/>
                </a:solidFill>
              </a:rPr>
              <a:t>онф</a:t>
            </a:r>
            <a:r>
              <a:rPr lang="ru-RU" sz="2000" dirty="0" smtClean="0">
                <a:solidFill>
                  <a:srgbClr val="CCECFF"/>
                </a:solidFill>
              </a:rPr>
              <a:t>.</a:t>
            </a:r>
            <a:r>
              <a:rPr lang="en-US" sz="2000" dirty="0" smtClean="0">
                <a:solidFill>
                  <a:srgbClr val="CCECFF"/>
                </a:solidFill>
              </a:rPr>
              <a:t>    </a:t>
            </a:r>
            <a:r>
              <a:rPr lang="ru-RU" sz="2000" dirty="0" smtClean="0">
                <a:solidFill>
                  <a:srgbClr val="CCECFF"/>
                </a:solidFill>
              </a:rPr>
              <a:t> </a:t>
            </a:r>
            <a:r>
              <a:rPr lang="en-US" sz="2000" dirty="0" smtClean="0">
                <a:solidFill>
                  <a:srgbClr val="CCECFF"/>
                </a:solidFill>
              </a:rPr>
              <a:t>STED-4</a:t>
            </a:r>
            <a:r>
              <a:rPr lang="en-US" sz="2000" dirty="0" smtClean="0">
                <a:solidFill>
                  <a:srgbClr val="CCECFF"/>
                </a:solidFill>
                <a:sym typeface="Symbol"/>
              </a:rPr>
              <a:t></a:t>
            </a:r>
            <a:endParaRPr lang="ru-RU" sz="2000" dirty="0" smtClean="0">
              <a:solidFill>
                <a:srgbClr val="CCECFF"/>
              </a:solidFill>
            </a:endParaRPr>
          </a:p>
          <a:p>
            <a:r>
              <a:rPr lang="en-US" sz="2000" dirty="0" smtClean="0">
                <a:solidFill>
                  <a:srgbClr val="CCECFF"/>
                </a:solidFill>
              </a:rPr>
              <a:t>               </a:t>
            </a:r>
            <a:r>
              <a:rPr lang="ru-RU" sz="2000" dirty="0" smtClean="0">
                <a:solidFill>
                  <a:srgbClr val="CCECFF"/>
                </a:solidFill>
              </a:rPr>
              <a:t>микротрубочки</a:t>
            </a:r>
            <a:endParaRPr lang="ru-RU" sz="2000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Оптическая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332859" y="980728"/>
            <a:ext cx="8458200" cy="5877272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Другие методы флуоресцентной </a:t>
            </a:r>
            <a:r>
              <a:rPr lang="ru-RU" altLang="ru-RU" dirty="0" err="1" smtClean="0">
                <a:solidFill>
                  <a:srgbClr val="000099"/>
                </a:solidFill>
              </a:rPr>
              <a:t>наноскопии</a:t>
            </a:r>
            <a:endParaRPr lang="ru-RU" altLang="ru-RU" dirty="0" smtClean="0">
              <a:solidFill>
                <a:srgbClr val="000099"/>
              </a:solidFill>
            </a:endParaRPr>
          </a:p>
          <a:p>
            <a:pPr lvl="1"/>
            <a:r>
              <a:rPr lang="en-US" altLang="ru-RU" dirty="0" smtClean="0">
                <a:solidFill>
                  <a:srgbClr val="000099"/>
                </a:solidFill>
              </a:rPr>
              <a:t>RESOLFTs</a:t>
            </a:r>
            <a:r>
              <a:rPr lang="ru-RU" altLang="ru-RU" dirty="0" smtClean="0">
                <a:solidFill>
                  <a:srgbClr val="000099"/>
                </a:solidFill>
              </a:rPr>
              <a:t>: </a:t>
            </a:r>
            <a:r>
              <a:rPr lang="en-US" altLang="ru-RU" dirty="0" smtClean="0">
                <a:solidFill>
                  <a:srgbClr val="000099"/>
                </a:solidFill>
              </a:rPr>
              <a:t>reversible </a:t>
            </a:r>
            <a:r>
              <a:rPr lang="en-US" altLang="ru-RU" dirty="0" err="1">
                <a:solidFill>
                  <a:srgbClr val="000099"/>
                </a:solidFill>
              </a:rPr>
              <a:t>saturable</a:t>
            </a:r>
            <a:r>
              <a:rPr lang="en-US" altLang="ru-RU" dirty="0">
                <a:solidFill>
                  <a:srgbClr val="000099"/>
                </a:solidFill>
              </a:rPr>
              <a:t> optically </a:t>
            </a:r>
            <a:r>
              <a:rPr lang="en-US" altLang="ru-RU" dirty="0" smtClean="0">
                <a:solidFill>
                  <a:srgbClr val="000099"/>
                </a:solidFill>
              </a:rPr>
              <a:t>linear</a:t>
            </a:r>
            <a:r>
              <a:rPr lang="ru-RU" altLang="ru-RU" dirty="0" smtClean="0">
                <a:solidFill>
                  <a:srgbClr val="000099"/>
                </a:solidFill>
              </a:rPr>
              <a:t> </a:t>
            </a:r>
            <a:r>
              <a:rPr lang="en-US" altLang="ru-RU" dirty="0" smtClean="0">
                <a:solidFill>
                  <a:srgbClr val="000099"/>
                </a:solidFill>
              </a:rPr>
              <a:t>fluorescence transitions</a:t>
            </a:r>
            <a:endParaRPr lang="ru-RU" altLang="ru-RU" dirty="0" smtClean="0">
              <a:solidFill>
                <a:srgbClr val="000099"/>
              </a:solidFill>
            </a:endParaRPr>
          </a:p>
          <a:p>
            <a:pPr lvl="1"/>
            <a:r>
              <a:rPr lang="en-US" altLang="ru-RU" dirty="0" smtClean="0">
                <a:solidFill>
                  <a:srgbClr val="000099"/>
                </a:solidFill>
              </a:rPr>
              <a:t>GSD: ground state depletion</a:t>
            </a:r>
            <a:endParaRPr lang="ru-RU" altLang="ru-RU" dirty="0" smtClean="0">
              <a:solidFill>
                <a:srgbClr val="000099"/>
              </a:solidFill>
            </a:endParaRPr>
          </a:p>
          <a:p>
            <a:pPr lvl="1"/>
            <a:r>
              <a:rPr lang="en-GB" altLang="ru-RU" dirty="0" smtClean="0">
                <a:solidFill>
                  <a:srgbClr val="000099"/>
                </a:solidFill>
              </a:rPr>
              <a:t>SSIM</a:t>
            </a:r>
            <a:r>
              <a:rPr lang="ru-RU" altLang="ru-RU" dirty="0" smtClean="0">
                <a:solidFill>
                  <a:srgbClr val="000099"/>
                </a:solidFill>
              </a:rPr>
              <a:t>: </a:t>
            </a:r>
            <a:r>
              <a:rPr lang="en-GB" altLang="ru-RU" dirty="0" smtClean="0">
                <a:solidFill>
                  <a:srgbClr val="000099"/>
                </a:solidFill>
              </a:rPr>
              <a:t>saturated </a:t>
            </a:r>
            <a:r>
              <a:rPr lang="en-GB" altLang="ru-RU" dirty="0">
                <a:solidFill>
                  <a:srgbClr val="000099"/>
                </a:solidFill>
              </a:rPr>
              <a:t>structured-illumination </a:t>
            </a:r>
            <a:r>
              <a:rPr lang="en-GB" altLang="ru-RU" dirty="0" smtClean="0">
                <a:solidFill>
                  <a:srgbClr val="000099"/>
                </a:solidFill>
              </a:rPr>
              <a:t>microscopy</a:t>
            </a:r>
            <a:r>
              <a:rPr lang="ru-RU" altLang="ru-RU" dirty="0" smtClean="0">
                <a:solidFill>
                  <a:srgbClr val="000099"/>
                </a:solidFill>
              </a:rPr>
              <a:t> </a:t>
            </a:r>
            <a:r>
              <a:rPr lang="en-US" altLang="ru-RU" i="1" dirty="0" smtClean="0">
                <a:solidFill>
                  <a:srgbClr val="000099"/>
                </a:solidFill>
              </a:rPr>
              <a:t>aka</a:t>
            </a:r>
            <a:r>
              <a:rPr lang="en-US" altLang="ru-RU" dirty="0" smtClean="0">
                <a:solidFill>
                  <a:srgbClr val="000099"/>
                </a:solidFill>
              </a:rPr>
              <a:t> </a:t>
            </a:r>
            <a:r>
              <a:rPr lang="en-GB" altLang="ru-RU" dirty="0" smtClean="0">
                <a:solidFill>
                  <a:srgbClr val="000099"/>
                </a:solidFill>
              </a:rPr>
              <a:t>SPEM: </a:t>
            </a:r>
            <a:r>
              <a:rPr lang="en-GB" altLang="ru-RU" dirty="0">
                <a:solidFill>
                  <a:srgbClr val="000099"/>
                </a:solidFill>
              </a:rPr>
              <a:t>saturated </a:t>
            </a:r>
            <a:r>
              <a:rPr lang="en-GB" altLang="ru-RU" dirty="0" smtClean="0">
                <a:solidFill>
                  <a:srgbClr val="000099"/>
                </a:solidFill>
              </a:rPr>
              <a:t>pattern excitation </a:t>
            </a:r>
            <a:r>
              <a:rPr lang="en-GB" altLang="ru-RU" dirty="0">
                <a:solidFill>
                  <a:srgbClr val="000099"/>
                </a:solidFill>
              </a:rPr>
              <a:t>microscopy</a:t>
            </a:r>
            <a:endParaRPr lang="ru-RU" altLang="ru-RU" dirty="0">
              <a:solidFill>
                <a:srgbClr val="000099"/>
              </a:solidFill>
            </a:endParaRPr>
          </a:p>
          <a:p>
            <a:pPr lvl="1"/>
            <a:r>
              <a:rPr lang="en-US" altLang="ru-RU" dirty="0" smtClean="0">
                <a:solidFill>
                  <a:srgbClr val="000099"/>
                </a:solidFill>
              </a:rPr>
              <a:t>STORM</a:t>
            </a:r>
            <a:r>
              <a:rPr lang="ru-RU" altLang="ru-RU" dirty="0" smtClean="0">
                <a:solidFill>
                  <a:srgbClr val="000099"/>
                </a:solidFill>
              </a:rPr>
              <a:t>: </a:t>
            </a:r>
            <a:r>
              <a:rPr lang="en-US" altLang="ru-RU" dirty="0" smtClean="0">
                <a:solidFill>
                  <a:srgbClr val="000099"/>
                </a:solidFill>
              </a:rPr>
              <a:t>stochastic </a:t>
            </a:r>
            <a:r>
              <a:rPr lang="en-US" altLang="ru-RU" dirty="0">
                <a:solidFill>
                  <a:srgbClr val="000099"/>
                </a:solidFill>
              </a:rPr>
              <a:t>optical </a:t>
            </a:r>
            <a:r>
              <a:rPr lang="en-US" altLang="ru-RU" dirty="0" smtClean="0">
                <a:solidFill>
                  <a:srgbClr val="000099"/>
                </a:solidFill>
              </a:rPr>
              <a:t>reconstruction</a:t>
            </a:r>
            <a:r>
              <a:rPr lang="ru-RU" altLang="ru-RU" dirty="0" smtClean="0">
                <a:solidFill>
                  <a:srgbClr val="000099"/>
                </a:solidFill>
              </a:rPr>
              <a:t> </a:t>
            </a:r>
            <a:r>
              <a:rPr lang="en-US" altLang="ru-RU" dirty="0" smtClean="0">
                <a:solidFill>
                  <a:srgbClr val="000099"/>
                </a:solidFill>
              </a:rPr>
              <a:t>microscopy</a:t>
            </a:r>
            <a:endParaRPr lang="ru-RU" altLang="ru-RU" dirty="0" smtClean="0">
              <a:solidFill>
                <a:srgbClr val="000099"/>
              </a:solidFill>
            </a:endParaRPr>
          </a:p>
          <a:p>
            <a:pPr lvl="1"/>
            <a:r>
              <a:rPr lang="en-GB" altLang="ru-RU" dirty="0" smtClean="0">
                <a:solidFill>
                  <a:srgbClr val="000099"/>
                </a:solidFill>
              </a:rPr>
              <a:t>PALM</a:t>
            </a:r>
            <a:r>
              <a:rPr lang="ru-RU" altLang="ru-RU" dirty="0" smtClean="0">
                <a:solidFill>
                  <a:srgbClr val="000099"/>
                </a:solidFill>
              </a:rPr>
              <a:t>: </a:t>
            </a:r>
            <a:r>
              <a:rPr lang="en-GB" altLang="ru-RU" dirty="0" err="1" smtClean="0">
                <a:solidFill>
                  <a:srgbClr val="000099"/>
                </a:solidFill>
              </a:rPr>
              <a:t>photoactivated</a:t>
            </a:r>
            <a:r>
              <a:rPr lang="ru-RU" altLang="ru-RU" dirty="0" smtClean="0">
                <a:solidFill>
                  <a:srgbClr val="000099"/>
                </a:solidFill>
              </a:rPr>
              <a:t> </a:t>
            </a:r>
            <a:r>
              <a:rPr lang="en-GB" altLang="ru-RU" dirty="0" smtClean="0">
                <a:solidFill>
                  <a:srgbClr val="000099"/>
                </a:solidFill>
              </a:rPr>
              <a:t>localization</a:t>
            </a:r>
            <a:r>
              <a:rPr lang="ru-RU" altLang="ru-RU" dirty="0" smtClean="0">
                <a:solidFill>
                  <a:srgbClr val="000099"/>
                </a:solidFill>
              </a:rPr>
              <a:t> </a:t>
            </a:r>
            <a:r>
              <a:rPr lang="en-GB" altLang="ru-RU" dirty="0" smtClean="0">
                <a:solidFill>
                  <a:srgbClr val="000099"/>
                </a:solidFill>
              </a:rPr>
              <a:t>microscopy, …</a:t>
            </a:r>
            <a:endParaRPr lang="ru-RU" altLang="ru-RU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Общая концепция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2360" y="4997494"/>
            <a:ext cx="129614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US" altLang="ru-RU" sz="1600" dirty="0" smtClean="0">
                <a:solidFill>
                  <a:schemeClr val="tx2"/>
                </a:solidFill>
              </a:rPr>
              <a:t>Hell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US" altLang="ru-RU" sz="1600" dirty="0" smtClean="0">
                <a:solidFill>
                  <a:schemeClr val="tx2"/>
                </a:solidFill>
              </a:rPr>
              <a:t>//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ru-RU" sz="1600" dirty="0" smtClean="0">
                <a:solidFill>
                  <a:schemeClr val="tx2"/>
                </a:solidFill>
              </a:rPr>
              <a:t>Science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ru-RU" sz="1600" b="1" dirty="0" smtClean="0">
                <a:solidFill>
                  <a:schemeClr val="tx2"/>
                </a:solidFill>
              </a:rPr>
              <a:t>2007</a:t>
            </a:r>
            <a:r>
              <a:rPr lang="en-GB" altLang="ru-RU" sz="1600" dirty="0" smtClean="0">
                <a:solidFill>
                  <a:schemeClr val="tx2"/>
                </a:solidFill>
              </a:rPr>
              <a:t>,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ru-RU" sz="1600" i="1" dirty="0" smtClean="0">
                <a:solidFill>
                  <a:schemeClr val="tx2"/>
                </a:solidFill>
              </a:rPr>
              <a:t>316</a:t>
            </a:r>
            <a:r>
              <a:rPr lang="en-GB" altLang="ru-RU" sz="1600" dirty="0" smtClean="0">
                <a:solidFill>
                  <a:schemeClr val="tx2"/>
                </a:solidFill>
              </a:rPr>
              <a:t>,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ru-RU" sz="1600" dirty="0" smtClean="0">
                <a:solidFill>
                  <a:schemeClr val="tx2"/>
                </a:solidFill>
              </a:rPr>
              <a:t>1153</a:t>
            </a:r>
            <a:r>
              <a:rPr lang="ru-RU" altLang="ru-RU" sz="1600" dirty="0" smtClean="0">
                <a:solidFill>
                  <a:schemeClr val="tx2"/>
                </a:solidFill>
              </a:rPr>
              <a:t>-</a:t>
            </a: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</a:rPr>
              <a:t>1</a:t>
            </a:r>
            <a:r>
              <a:rPr lang="en-US" altLang="ru-RU" sz="1600" dirty="0" smtClean="0">
                <a:solidFill>
                  <a:schemeClr val="tx2"/>
                </a:solidFill>
              </a:rPr>
              <a:t>158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55" y="927490"/>
            <a:ext cx="7594211" cy="588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8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836712"/>
            <a:ext cx="6516216" cy="59737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90264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Сопоставление подходов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12360" y="4997494"/>
            <a:ext cx="129614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US" altLang="ru-RU" sz="1600" dirty="0" smtClean="0">
                <a:solidFill>
                  <a:schemeClr val="tx2"/>
                </a:solidFill>
              </a:rPr>
              <a:t>Hell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US" altLang="ru-RU" sz="1600" dirty="0" smtClean="0">
                <a:solidFill>
                  <a:schemeClr val="tx2"/>
                </a:solidFill>
              </a:rPr>
              <a:t>//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ru-RU" sz="1600" dirty="0" smtClean="0">
                <a:solidFill>
                  <a:schemeClr val="tx2"/>
                </a:solidFill>
              </a:rPr>
              <a:t>Science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ru-RU" sz="1600" b="1" dirty="0" smtClean="0">
                <a:solidFill>
                  <a:schemeClr val="tx2"/>
                </a:solidFill>
              </a:rPr>
              <a:t>2007</a:t>
            </a:r>
            <a:r>
              <a:rPr lang="en-GB" altLang="ru-RU" sz="1600" dirty="0" smtClean="0">
                <a:solidFill>
                  <a:schemeClr val="tx2"/>
                </a:solidFill>
              </a:rPr>
              <a:t>,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ru-RU" sz="1600" i="1" dirty="0" smtClean="0">
                <a:solidFill>
                  <a:schemeClr val="tx2"/>
                </a:solidFill>
              </a:rPr>
              <a:t>316</a:t>
            </a:r>
            <a:r>
              <a:rPr lang="en-GB" altLang="ru-RU" sz="1600" dirty="0" smtClean="0">
                <a:solidFill>
                  <a:schemeClr val="tx2"/>
                </a:solidFill>
              </a:rPr>
              <a:t>,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ru-RU" sz="1600" dirty="0" smtClean="0">
                <a:solidFill>
                  <a:schemeClr val="tx2"/>
                </a:solidFill>
              </a:rPr>
              <a:t>1153</a:t>
            </a:r>
            <a:r>
              <a:rPr lang="ru-RU" altLang="ru-RU" sz="1600" dirty="0" smtClean="0">
                <a:solidFill>
                  <a:schemeClr val="tx2"/>
                </a:solidFill>
              </a:rPr>
              <a:t>-</a:t>
            </a: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</a:rPr>
              <a:t>1</a:t>
            </a:r>
            <a:r>
              <a:rPr lang="en-US" altLang="ru-RU" sz="1600" dirty="0" smtClean="0">
                <a:solidFill>
                  <a:schemeClr val="tx2"/>
                </a:solidFill>
              </a:rPr>
              <a:t>158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90264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Сопоставление подходов 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60584"/>
            <a:ext cx="6600928" cy="5997416"/>
          </a:xfr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68344" y="4725144"/>
            <a:ext cx="144016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US" altLang="ru-RU" sz="1600" dirty="0" err="1" smtClean="0">
                <a:solidFill>
                  <a:schemeClr val="tx2"/>
                </a:solidFill>
              </a:rPr>
              <a:t>Schermelleh</a:t>
            </a:r>
            <a:r>
              <a:rPr lang="en-US" altLang="ru-RU" sz="1600" dirty="0" smtClean="0">
                <a:solidFill>
                  <a:schemeClr val="tx2"/>
                </a:solidFill>
              </a:rPr>
              <a:t> </a:t>
            </a:r>
            <a:r>
              <a:rPr lang="en-US" altLang="ru-RU" sz="1600" i="1" dirty="0" smtClean="0">
                <a:solidFill>
                  <a:schemeClr val="tx2"/>
                </a:solidFill>
              </a:rPr>
              <a:t>et al</a:t>
            </a:r>
            <a:r>
              <a:rPr lang="en-US" altLang="ru-RU" sz="1600" dirty="0" smtClean="0">
                <a:solidFill>
                  <a:schemeClr val="tx2"/>
                </a:solidFill>
              </a:rPr>
              <a:t>.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US" altLang="ru-RU" sz="1600" dirty="0" smtClean="0">
                <a:solidFill>
                  <a:schemeClr val="tx2"/>
                </a:solidFill>
              </a:rPr>
              <a:t>//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ru-RU" sz="1600" dirty="0">
                <a:solidFill>
                  <a:schemeClr val="tx2"/>
                </a:solidFill>
              </a:rPr>
              <a:t>J. Cell Biol</a:t>
            </a:r>
            <a:r>
              <a:rPr lang="en-GB" altLang="ru-RU" sz="1600" dirty="0" smtClean="0">
                <a:solidFill>
                  <a:schemeClr val="tx2"/>
                </a:solidFill>
              </a:rPr>
              <a:t>.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ru-RU" sz="1600" b="1" dirty="0" smtClean="0">
                <a:solidFill>
                  <a:schemeClr val="tx2"/>
                </a:solidFill>
              </a:rPr>
              <a:t>2010</a:t>
            </a:r>
            <a:r>
              <a:rPr lang="en-GB" altLang="ru-RU" sz="1600" dirty="0" smtClean="0">
                <a:solidFill>
                  <a:schemeClr val="tx2"/>
                </a:solidFill>
              </a:rPr>
              <a:t>,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ru-RU" sz="1600" i="1" dirty="0" smtClean="0">
                <a:solidFill>
                  <a:schemeClr val="tx2"/>
                </a:solidFill>
              </a:rPr>
              <a:t>190(2)</a:t>
            </a:r>
            <a:r>
              <a:rPr lang="en-GB" altLang="ru-RU" sz="1600" dirty="0" smtClean="0">
                <a:solidFill>
                  <a:schemeClr val="tx2"/>
                </a:solidFill>
              </a:rPr>
              <a:t>,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ru-RU" sz="1600" dirty="0" smtClean="0">
                <a:solidFill>
                  <a:schemeClr val="tx2"/>
                </a:solidFill>
              </a:rPr>
              <a:t>165</a:t>
            </a:r>
            <a:r>
              <a:rPr lang="ru-RU" altLang="ru-RU" sz="1600" dirty="0" smtClean="0">
                <a:solidFill>
                  <a:schemeClr val="tx2"/>
                </a:solidFill>
              </a:rPr>
              <a:t>-</a:t>
            </a: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</a:rPr>
              <a:t>1</a:t>
            </a:r>
            <a:r>
              <a:rPr lang="en-US" altLang="ru-RU" sz="1600" dirty="0" smtClean="0">
                <a:solidFill>
                  <a:schemeClr val="tx2"/>
                </a:solidFill>
              </a:rPr>
              <a:t>75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Ход лучей в ФМ (</a:t>
            </a:r>
            <a:r>
              <a:rPr lang="en-US" dirty="0" smtClean="0">
                <a:solidFill>
                  <a:srgbClr val="000099"/>
                </a:solidFill>
              </a:rPr>
              <a:t>epi)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03" y="916333"/>
            <a:ext cx="6343641" cy="597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8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90264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Сопоставление подходов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95936" y="6474822"/>
            <a:ext cx="51125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US" altLang="ru-RU" sz="1600" dirty="0" smtClean="0">
                <a:solidFill>
                  <a:schemeClr val="tx2"/>
                </a:solidFill>
              </a:rPr>
              <a:t>Hell // </a:t>
            </a:r>
            <a:r>
              <a:rPr lang="en-GB" altLang="ru-RU" sz="1600" dirty="0" smtClean="0">
                <a:solidFill>
                  <a:schemeClr val="tx2"/>
                </a:solidFill>
              </a:rPr>
              <a:t>Science </a:t>
            </a:r>
            <a:r>
              <a:rPr lang="en-GB" altLang="ru-RU" sz="1600" b="1" dirty="0" smtClean="0">
                <a:solidFill>
                  <a:schemeClr val="tx2"/>
                </a:solidFill>
              </a:rPr>
              <a:t>2007</a:t>
            </a:r>
            <a:r>
              <a:rPr lang="en-GB" altLang="ru-RU" sz="1600" dirty="0" smtClean="0">
                <a:solidFill>
                  <a:schemeClr val="tx2"/>
                </a:solidFill>
              </a:rPr>
              <a:t>, </a:t>
            </a:r>
            <a:r>
              <a:rPr lang="en-GB" altLang="ru-RU" sz="1600" i="1" dirty="0" smtClean="0">
                <a:solidFill>
                  <a:schemeClr val="tx2"/>
                </a:solidFill>
              </a:rPr>
              <a:t>316</a:t>
            </a:r>
            <a:r>
              <a:rPr lang="en-GB" altLang="ru-RU" sz="1600" dirty="0" smtClean="0">
                <a:solidFill>
                  <a:schemeClr val="tx2"/>
                </a:solidFill>
              </a:rPr>
              <a:t>, 1153</a:t>
            </a:r>
            <a:r>
              <a:rPr lang="ru-RU" altLang="ru-RU" sz="1600" dirty="0" smtClean="0">
                <a:solidFill>
                  <a:schemeClr val="tx2"/>
                </a:solidFill>
              </a:rPr>
              <a:t>-1</a:t>
            </a:r>
            <a:r>
              <a:rPr lang="en-US" altLang="ru-RU" sz="1600" dirty="0" smtClean="0">
                <a:solidFill>
                  <a:schemeClr val="tx2"/>
                </a:solidFill>
              </a:rPr>
              <a:t>158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2736"/>
            <a:ext cx="2974187" cy="5220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4"/>
            <a:ext cx="2974175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Реализация </a:t>
            </a:r>
            <a:r>
              <a:rPr lang="en-US" dirty="0" smtClean="0">
                <a:solidFill>
                  <a:srgbClr val="000099"/>
                </a:solidFill>
              </a:rPr>
              <a:t>SIM / SSIM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09" y="1052736"/>
            <a:ext cx="6139342" cy="5685909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2360" y="4751273"/>
            <a:ext cx="129614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US" altLang="ru-RU" sz="1600" dirty="0">
                <a:solidFill>
                  <a:schemeClr val="tx2"/>
                </a:solidFill>
              </a:rPr>
              <a:t>Huang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US" altLang="ru-RU" sz="1600" dirty="0" smtClean="0">
                <a:solidFill>
                  <a:schemeClr val="tx2"/>
                </a:solidFill>
              </a:rPr>
              <a:t>//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ru-RU" sz="1600" dirty="0" err="1">
                <a:solidFill>
                  <a:schemeClr val="tx2"/>
                </a:solidFill>
              </a:rPr>
              <a:t>Annu</a:t>
            </a:r>
            <a:r>
              <a:rPr lang="en-GB" altLang="ru-RU" sz="1600" dirty="0">
                <a:solidFill>
                  <a:schemeClr val="tx2"/>
                </a:solidFill>
              </a:rPr>
              <a:t>. Rev. </a:t>
            </a:r>
            <a:r>
              <a:rPr lang="en-GB" altLang="ru-RU" sz="1600" dirty="0" err="1" smtClean="0">
                <a:solidFill>
                  <a:schemeClr val="tx2"/>
                </a:solidFill>
              </a:rPr>
              <a:t>Biochem</a:t>
            </a:r>
            <a:r>
              <a:rPr lang="en-GB" altLang="ru-RU" sz="1600" dirty="0" smtClean="0">
                <a:solidFill>
                  <a:schemeClr val="tx2"/>
                </a:solidFill>
              </a:rPr>
              <a:t>.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ru-RU" sz="1600" b="1" dirty="0" smtClean="0">
                <a:solidFill>
                  <a:schemeClr val="tx2"/>
                </a:solidFill>
              </a:rPr>
              <a:t>2009</a:t>
            </a:r>
            <a:r>
              <a:rPr lang="en-GB" altLang="ru-RU" sz="1600" dirty="0" smtClean="0">
                <a:solidFill>
                  <a:schemeClr val="tx2"/>
                </a:solidFill>
              </a:rPr>
              <a:t>,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ru-RU" sz="1600" i="1" dirty="0" smtClean="0">
                <a:solidFill>
                  <a:schemeClr val="tx2"/>
                </a:solidFill>
              </a:rPr>
              <a:t>78</a:t>
            </a:r>
            <a:r>
              <a:rPr lang="en-GB" altLang="ru-RU" sz="1600" dirty="0" smtClean="0">
                <a:solidFill>
                  <a:schemeClr val="tx2"/>
                </a:solidFill>
              </a:rPr>
              <a:t>,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ru-RU" sz="1600" dirty="0" smtClean="0">
                <a:solidFill>
                  <a:schemeClr val="tx2"/>
                </a:solidFill>
              </a:rPr>
              <a:t>993</a:t>
            </a:r>
            <a:r>
              <a:rPr lang="ru-RU" altLang="ru-RU" sz="1600" dirty="0" smtClean="0">
                <a:solidFill>
                  <a:schemeClr val="tx2"/>
                </a:solidFill>
              </a:rPr>
              <a:t>-</a:t>
            </a: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</a:rPr>
              <a:t>1</a:t>
            </a:r>
            <a:r>
              <a:rPr lang="en-US" altLang="ru-RU" sz="1600" dirty="0" smtClean="0">
                <a:solidFill>
                  <a:schemeClr val="tx2"/>
                </a:solidFill>
              </a:rPr>
              <a:t>016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90264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Сопоставление подходов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95936" y="6474822"/>
            <a:ext cx="51125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US" altLang="ru-RU" sz="1600" dirty="0" smtClean="0">
                <a:solidFill>
                  <a:schemeClr val="tx2"/>
                </a:solidFill>
              </a:rPr>
              <a:t>Hell // </a:t>
            </a:r>
            <a:r>
              <a:rPr lang="en-GB" altLang="ru-RU" sz="1600" dirty="0" smtClean="0">
                <a:solidFill>
                  <a:schemeClr val="tx2"/>
                </a:solidFill>
              </a:rPr>
              <a:t>Science </a:t>
            </a:r>
            <a:r>
              <a:rPr lang="en-GB" altLang="ru-RU" sz="1600" b="1" dirty="0" smtClean="0">
                <a:solidFill>
                  <a:schemeClr val="tx2"/>
                </a:solidFill>
              </a:rPr>
              <a:t>2007</a:t>
            </a:r>
            <a:r>
              <a:rPr lang="en-GB" altLang="ru-RU" sz="1600" dirty="0" smtClean="0">
                <a:solidFill>
                  <a:schemeClr val="tx2"/>
                </a:solidFill>
              </a:rPr>
              <a:t>, </a:t>
            </a:r>
            <a:r>
              <a:rPr lang="en-GB" altLang="ru-RU" sz="1600" i="1" dirty="0" smtClean="0">
                <a:solidFill>
                  <a:schemeClr val="tx2"/>
                </a:solidFill>
              </a:rPr>
              <a:t>316</a:t>
            </a:r>
            <a:r>
              <a:rPr lang="en-GB" altLang="ru-RU" sz="1600" dirty="0" smtClean="0">
                <a:solidFill>
                  <a:schemeClr val="tx2"/>
                </a:solidFill>
              </a:rPr>
              <a:t>, 1153</a:t>
            </a:r>
            <a:r>
              <a:rPr lang="ru-RU" altLang="ru-RU" sz="1600" dirty="0" smtClean="0">
                <a:solidFill>
                  <a:schemeClr val="tx2"/>
                </a:solidFill>
              </a:rPr>
              <a:t>-1</a:t>
            </a:r>
            <a:r>
              <a:rPr lang="en-US" altLang="ru-RU" sz="1600" dirty="0" smtClean="0">
                <a:solidFill>
                  <a:schemeClr val="tx2"/>
                </a:solidFill>
              </a:rPr>
              <a:t>158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" y="1060167"/>
            <a:ext cx="2974188" cy="522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94" y="1052736"/>
            <a:ext cx="2974174" cy="52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99" y="1059427"/>
            <a:ext cx="2974174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90264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Сопоставление подходов 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93" y="644543"/>
            <a:ext cx="5921002" cy="621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812360" y="4997494"/>
            <a:ext cx="129614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US" altLang="ru-RU" sz="1600" dirty="0" smtClean="0">
                <a:solidFill>
                  <a:schemeClr val="tx2"/>
                </a:solidFill>
              </a:rPr>
              <a:t>Hell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US" altLang="ru-RU" sz="1600" dirty="0" smtClean="0">
                <a:solidFill>
                  <a:schemeClr val="tx2"/>
                </a:solidFill>
              </a:rPr>
              <a:t>//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ru-RU" sz="1600" dirty="0" smtClean="0">
                <a:solidFill>
                  <a:schemeClr val="tx2"/>
                </a:solidFill>
              </a:rPr>
              <a:t>Science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ru-RU" sz="1600" b="1" dirty="0" smtClean="0">
                <a:solidFill>
                  <a:schemeClr val="tx2"/>
                </a:solidFill>
              </a:rPr>
              <a:t>2007</a:t>
            </a:r>
            <a:r>
              <a:rPr lang="en-GB" altLang="ru-RU" sz="1600" dirty="0" smtClean="0">
                <a:solidFill>
                  <a:schemeClr val="tx2"/>
                </a:solidFill>
              </a:rPr>
              <a:t>,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ru-RU" sz="1600" i="1" dirty="0" smtClean="0">
                <a:solidFill>
                  <a:schemeClr val="tx2"/>
                </a:solidFill>
              </a:rPr>
              <a:t>316</a:t>
            </a:r>
            <a:r>
              <a:rPr lang="en-GB" altLang="ru-RU" sz="1600" dirty="0" smtClean="0">
                <a:solidFill>
                  <a:schemeClr val="tx2"/>
                </a:solidFill>
              </a:rPr>
              <a:t>, </a:t>
            </a:r>
            <a:endParaRPr lang="ru-RU" altLang="ru-RU" sz="1600" dirty="0" smtClean="0">
              <a:solidFill>
                <a:schemeClr val="tx2"/>
              </a:solidFill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ru-RU" sz="1600" dirty="0" smtClean="0">
                <a:solidFill>
                  <a:schemeClr val="tx2"/>
                </a:solidFill>
              </a:rPr>
              <a:t>1153</a:t>
            </a:r>
            <a:r>
              <a:rPr lang="ru-RU" altLang="ru-RU" sz="1600" dirty="0" smtClean="0">
                <a:solidFill>
                  <a:schemeClr val="tx2"/>
                </a:solidFill>
              </a:rPr>
              <a:t>-</a:t>
            </a: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</a:rPr>
              <a:t>1</a:t>
            </a:r>
            <a:r>
              <a:rPr lang="en-US" altLang="ru-RU" sz="1600" dirty="0" smtClean="0">
                <a:solidFill>
                  <a:schemeClr val="tx2"/>
                </a:solidFill>
              </a:rPr>
              <a:t>158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Примеры изображений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1" y="1214325"/>
            <a:ext cx="8738488" cy="5040560"/>
          </a:xfr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465067" y="6494280"/>
            <a:ext cx="4643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ru-RU" sz="1600" dirty="0" smtClean="0">
                <a:solidFill>
                  <a:schemeClr val="tx2"/>
                </a:solidFill>
              </a:rPr>
              <a:t>Hell // </a:t>
            </a:r>
            <a:r>
              <a:rPr lang="en-GB" altLang="ru-RU" sz="1600" dirty="0" smtClean="0">
                <a:solidFill>
                  <a:schemeClr val="tx2"/>
                </a:solidFill>
              </a:rPr>
              <a:t>Science </a:t>
            </a:r>
            <a:r>
              <a:rPr lang="en-GB" altLang="ru-RU" sz="1600" b="1" dirty="0" smtClean="0">
                <a:solidFill>
                  <a:schemeClr val="tx2"/>
                </a:solidFill>
              </a:rPr>
              <a:t>2007</a:t>
            </a:r>
            <a:r>
              <a:rPr lang="en-GB" altLang="ru-RU" sz="1600" dirty="0" smtClean="0">
                <a:solidFill>
                  <a:schemeClr val="tx2"/>
                </a:solidFill>
              </a:rPr>
              <a:t>, </a:t>
            </a:r>
            <a:r>
              <a:rPr lang="en-GB" altLang="ru-RU" sz="1600" i="1" dirty="0" smtClean="0">
                <a:solidFill>
                  <a:schemeClr val="tx2"/>
                </a:solidFill>
              </a:rPr>
              <a:t>316</a:t>
            </a:r>
            <a:r>
              <a:rPr lang="en-GB" altLang="ru-RU" sz="1600" dirty="0" smtClean="0">
                <a:solidFill>
                  <a:schemeClr val="tx2"/>
                </a:solidFill>
              </a:rPr>
              <a:t>, 1153</a:t>
            </a:r>
            <a:r>
              <a:rPr lang="ru-RU" altLang="ru-RU" sz="1600" dirty="0" smtClean="0">
                <a:solidFill>
                  <a:schemeClr val="tx2"/>
                </a:solidFill>
              </a:rPr>
              <a:t>-1</a:t>
            </a:r>
            <a:r>
              <a:rPr lang="en-US" altLang="ru-RU" sz="1600" dirty="0" smtClean="0">
                <a:solidFill>
                  <a:schemeClr val="tx2"/>
                </a:solidFill>
              </a:rPr>
              <a:t>158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503" y="6245630"/>
            <a:ext cx="1247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микротрубочки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39996" y="6255796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err="1" smtClean="0"/>
              <a:t>наношарики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08811" y="6256296"/>
            <a:ext cx="1455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err="1" smtClean="0"/>
              <a:t>нейрофиламенты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981524" y="6242916"/>
            <a:ext cx="1654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б</a:t>
            </a:r>
            <a:r>
              <a:rPr lang="ru-RU" sz="1200" dirty="0" smtClean="0"/>
              <a:t>елки (</a:t>
            </a:r>
            <a:r>
              <a:rPr lang="ru-RU" sz="1200" dirty="0" err="1" smtClean="0"/>
              <a:t>трансмембр</a:t>
            </a:r>
            <a:r>
              <a:rPr lang="ru-RU" sz="1200" dirty="0" smtClean="0"/>
              <a:t>.)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292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0" y="1199099"/>
            <a:ext cx="8737200" cy="50920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Примеры изображений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635897" y="6494280"/>
            <a:ext cx="54726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US" altLang="ru-RU" sz="1600" dirty="0" err="1">
                <a:solidFill>
                  <a:schemeClr val="tx2"/>
                </a:solidFill>
              </a:rPr>
              <a:t>Schermelleh</a:t>
            </a:r>
            <a:r>
              <a:rPr lang="en-US" altLang="ru-RU" sz="1600" dirty="0">
                <a:solidFill>
                  <a:schemeClr val="tx2"/>
                </a:solidFill>
              </a:rPr>
              <a:t> </a:t>
            </a:r>
            <a:r>
              <a:rPr lang="en-US" altLang="ru-RU" sz="1600" i="1" dirty="0">
                <a:solidFill>
                  <a:schemeClr val="tx2"/>
                </a:solidFill>
              </a:rPr>
              <a:t>et al</a:t>
            </a:r>
            <a:r>
              <a:rPr lang="en-US" altLang="ru-RU" sz="1600" dirty="0" smtClean="0">
                <a:solidFill>
                  <a:schemeClr val="tx2"/>
                </a:solidFill>
              </a:rPr>
              <a:t>. // </a:t>
            </a:r>
            <a:r>
              <a:rPr lang="en-GB" altLang="ru-RU" sz="1600" dirty="0" smtClean="0">
                <a:solidFill>
                  <a:schemeClr val="tx2"/>
                </a:solidFill>
              </a:rPr>
              <a:t>J</a:t>
            </a:r>
            <a:r>
              <a:rPr lang="en-GB" altLang="ru-RU" sz="1600" dirty="0">
                <a:solidFill>
                  <a:schemeClr val="tx2"/>
                </a:solidFill>
              </a:rPr>
              <a:t>. Cell </a:t>
            </a:r>
            <a:r>
              <a:rPr lang="en-GB" altLang="ru-RU" sz="1600" dirty="0" smtClean="0">
                <a:solidFill>
                  <a:schemeClr val="tx2"/>
                </a:solidFill>
              </a:rPr>
              <a:t>Biol. </a:t>
            </a:r>
            <a:r>
              <a:rPr lang="en-GB" altLang="ru-RU" sz="1600" b="1" dirty="0" smtClean="0">
                <a:solidFill>
                  <a:schemeClr val="tx2"/>
                </a:solidFill>
              </a:rPr>
              <a:t>2010</a:t>
            </a:r>
            <a:r>
              <a:rPr lang="en-GB" altLang="ru-RU" sz="1600" dirty="0" smtClean="0">
                <a:solidFill>
                  <a:schemeClr val="tx2"/>
                </a:solidFill>
              </a:rPr>
              <a:t>, </a:t>
            </a:r>
            <a:r>
              <a:rPr lang="en-GB" altLang="ru-RU" sz="1600" i="1" dirty="0" smtClean="0">
                <a:solidFill>
                  <a:schemeClr val="tx2"/>
                </a:solidFill>
              </a:rPr>
              <a:t>190(2)</a:t>
            </a:r>
            <a:r>
              <a:rPr lang="en-GB" altLang="ru-RU" sz="1600" dirty="0" smtClean="0">
                <a:solidFill>
                  <a:schemeClr val="tx2"/>
                </a:solidFill>
              </a:rPr>
              <a:t>, 165</a:t>
            </a:r>
            <a:r>
              <a:rPr lang="ru-RU" altLang="ru-RU" sz="1600" dirty="0" smtClean="0">
                <a:solidFill>
                  <a:schemeClr val="tx2"/>
                </a:solidFill>
              </a:rPr>
              <a:t>-1</a:t>
            </a:r>
            <a:r>
              <a:rPr lang="en-US" altLang="ru-RU" sz="1600" dirty="0">
                <a:solidFill>
                  <a:schemeClr val="tx2"/>
                </a:solidFill>
              </a:rPr>
              <a:t>75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6279123"/>
            <a:ext cx="1890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C2C12</a:t>
            </a:r>
            <a:r>
              <a:rPr lang="ru-RU" sz="1200" dirty="0" smtClean="0"/>
              <a:t> клетки мыши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6273606"/>
            <a:ext cx="1056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клетки </a:t>
            </a:r>
            <a:r>
              <a:rPr lang="en-GB" sz="1200" dirty="0" smtClean="0"/>
              <a:t>HeLa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03487" y="5845468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CECFF"/>
                </a:solidFill>
              </a:rPr>
              <a:t>5 </a:t>
            </a:r>
            <a:r>
              <a:rPr lang="ru-RU" sz="1000" dirty="0" smtClean="0">
                <a:solidFill>
                  <a:srgbClr val="CCECFF"/>
                </a:solidFill>
              </a:rPr>
              <a:t>мкм</a:t>
            </a:r>
            <a:endParaRPr lang="ru-RU" sz="1000" dirty="0">
              <a:solidFill>
                <a:srgbClr val="CCEC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8062" y="6434674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CECFF"/>
                </a:solidFill>
              </a:rPr>
              <a:t>5 </a:t>
            </a:r>
            <a:r>
              <a:rPr lang="ru-RU" sz="1000" dirty="0" smtClean="0">
                <a:solidFill>
                  <a:srgbClr val="CCECFF"/>
                </a:solidFill>
              </a:rPr>
              <a:t>мкм</a:t>
            </a:r>
            <a:endParaRPr lang="ru-RU" sz="1000" dirty="0">
              <a:solidFill>
                <a:srgbClr val="CCEC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1884" y="4301047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CCECFF"/>
                </a:solidFill>
              </a:rPr>
              <a:t>0.5</a:t>
            </a:r>
            <a:r>
              <a:rPr lang="en-GB" sz="1000" dirty="0" smtClean="0">
                <a:solidFill>
                  <a:srgbClr val="CCECFF"/>
                </a:solidFill>
              </a:rPr>
              <a:t> </a:t>
            </a:r>
            <a:r>
              <a:rPr lang="ru-RU" sz="1000" dirty="0" smtClean="0">
                <a:solidFill>
                  <a:srgbClr val="CCECFF"/>
                </a:solidFill>
              </a:rPr>
              <a:t>мкм</a:t>
            </a:r>
            <a:endParaRPr lang="ru-RU" sz="1000" dirty="0">
              <a:solidFill>
                <a:srgbClr val="CCEC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3581" y="4973648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0.5</a:t>
            </a:r>
            <a:r>
              <a:rPr lang="en-GB" sz="1000" dirty="0" smtClean="0"/>
              <a:t> </a:t>
            </a:r>
            <a:r>
              <a:rPr lang="ru-RU" sz="1000" dirty="0" smtClean="0"/>
              <a:t>мкм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72039" y="6226005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0.5</a:t>
            </a:r>
            <a:r>
              <a:rPr lang="en-GB" sz="1000" dirty="0" smtClean="0"/>
              <a:t> </a:t>
            </a:r>
            <a:r>
              <a:rPr lang="ru-RU" sz="1000" dirty="0" smtClean="0"/>
              <a:t>мкм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052042" y="5847075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CECFF"/>
                </a:solidFill>
              </a:rPr>
              <a:t>5 </a:t>
            </a:r>
            <a:r>
              <a:rPr lang="ru-RU" sz="1000" dirty="0" smtClean="0">
                <a:solidFill>
                  <a:srgbClr val="CCECFF"/>
                </a:solidFill>
              </a:rPr>
              <a:t>мкм</a:t>
            </a:r>
            <a:endParaRPr lang="ru-RU" sz="1000" dirty="0">
              <a:solidFill>
                <a:srgbClr val="CCEC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7535" y="5847075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CECFF"/>
                </a:solidFill>
              </a:rPr>
              <a:t>5 </a:t>
            </a:r>
            <a:r>
              <a:rPr lang="ru-RU" sz="1000" dirty="0" smtClean="0">
                <a:solidFill>
                  <a:srgbClr val="CCECFF"/>
                </a:solidFill>
              </a:rPr>
              <a:t>мкм</a:t>
            </a:r>
            <a:endParaRPr lang="ru-RU" sz="1000" dirty="0">
              <a:solidFill>
                <a:srgbClr val="CCEC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43946" y="6237312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0.5</a:t>
            </a:r>
            <a:r>
              <a:rPr lang="en-GB" sz="1000" dirty="0" smtClean="0"/>
              <a:t> </a:t>
            </a:r>
            <a:r>
              <a:rPr lang="ru-RU" sz="1000" dirty="0" smtClean="0"/>
              <a:t>мкм</a:t>
            </a:r>
            <a:endParaRPr lang="ru-R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6416524" y="6273605"/>
            <a:ext cx="1263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клетки </a:t>
            </a:r>
            <a:r>
              <a:rPr lang="en-GB" sz="1200" dirty="0" smtClean="0"/>
              <a:t>Hep </a:t>
            </a:r>
            <a:r>
              <a:rPr lang="en-GB" sz="1200" dirty="0"/>
              <a:t>G2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683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Примеры изображений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283969" y="6494280"/>
            <a:ext cx="48245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US" altLang="ru-RU" sz="1600" dirty="0" smtClean="0">
                <a:solidFill>
                  <a:schemeClr val="tx2"/>
                </a:solidFill>
              </a:rPr>
              <a:t>Huang // </a:t>
            </a:r>
            <a:r>
              <a:rPr lang="en-GB" altLang="ru-RU" sz="1600" dirty="0" err="1" smtClean="0">
                <a:solidFill>
                  <a:schemeClr val="tx2"/>
                </a:solidFill>
              </a:rPr>
              <a:t>Annu</a:t>
            </a:r>
            <a:r>
              <a:rPr lang="en-GB" altLang="ru-RU" sz="1600" dirty="0">
                <a:solidFill>
                  <a:schemeClr val="tx2"/>
                </a:solidFill>
              </a:rPr>
              <a:t>. Rev. </a:t>
            </a:r>
            <a:r>
              <a:rPr lang="en-GB" altLang="ru-RU" sz="1600" dirty="0" err="1" smtClean="0">
                <a:solidFill>
                  <a:schemeClr val="tx2"/>
                </a:solidFill>
              </a:rPr>
              <a:t>Biochem</a:t>
            </a:r>
            <a:r>
              <a:rPr lang="en-GB" altLang="ru-RU" sz="1600" dirty="0" smtClean="0">
                <a:solidFill>
                  <a:schemeClr val="tx2"/>
                </a:solidFill>
              </a:rPr>
              <a:t>. </a:t>
            </a:r>
            <a:r>
              <a:rPr lang="en-GB" altLang="ru-RU" sz="1600" b="1" dirty="0" smtClean="0">
                <a:solidFill>
                  <a:schemeClr val="tx2"/>
                </a:solidFill>
              </a:rPr>
              <a:t>2009</a:t>
            </a:r>
            <a:r>
              <a:rPr lang="en-GB" altLang="ru-RU" sz="1600" dirty="0">
                <a:solidFill>
                  <a:schemeClr val="tx2"/>
                </a:solidFill>
              </a:rPr>
              <a:t>, </a:t>
            </a:r>
            <a:r>
              <a:rPr lang="en-GB" altLang="ru-RU" sz="1600" i="1" dirty="0" smtClean="0">
                <a:solidFill>
                  <a:schemeClr val="tx2"/>
                </a:solidFill>
              </a:rPr>
              <a:t>78</a:t>
            </a:r>
            <a:r>
              <a:rPr lang="en-GB" altLang="ru-RU" sz="1600" dirty="0" smtClean="0">
                <a:solidFill>
                  <a:schemeClr val="tx2"/>
                </a:solidFill>
              </a:rPr>
              <a:t>, 993</a:t>
            </a:r>
            <a:r>
              <a:rPr lang="ru-RU" altLang="ru-RU" sz="1600" dirty="0" smtClean="0">
                <a:solidFill>
                  <a:schemeClr val="tx2"/>
                </a:solidFill>
              </a:rPr>
              <a:t>-1</a:t>
            </a:r>
            <a:r>
              <a:rPr lang="en-US" altLang="ru-RU" sz="1600" dirty="0">
                <a:solidFill>
                  <a:schemeClr val="tx2"/>
                </a:solidFill>
              </a:rPr>
              <a:t>016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1" y="1124744"/>
            <a:ext cx="8737200" cy="4896570"/>
          </a:xfrm>
        </p:spPr>
      </p:pic>
      <p:sp>
        <p:nvSpPr>
          <p:cNvPr id="7" name="TextBox 6"/>
          <p:cNvSpPr txBox="1"/>
          <p:nvPr/>
        </p:nvSpPr>
        <p:spPr>
          <a:xfrm>
            <a:off x="100313" y="6053226"/>
            <a:ext cx="25042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STORM </a:t>
            </a:r>
            <a:endParaRPr lang="en-US" sz="1000" dirty="0" smtClean="0"/>
          </a:p>
          <a:p>
            <a:pPr algn="ctr"/>
            <a:r>
              <a:rPr lang="ru-RU" sz="1000" dirty="0" smtClean="0"/>
              <a:t>микротрубочки и </a:t>
            </a:r>
            <a:r>
              <a:rPr lang="ru-RU" sz="1000" dirty="0"/>
              <a:t>покрытые </a:t>
            </a:r>
            <a:r>
              <a:rPr lang="ru-RU" sz="1000" dirty="0" err="1"/>
              <a:t>клатрином</a:t>
            </a:r>
            <a:r>
              <a:rPr lang="ru-RU" sz="1000" dirty="0"/>
              <a:t> </a:t>
            </a:r>
            <a:endParaRPr lang="ru-RU" sz="1000" dirty="0" smtClean="0"/>
          </a:p>
          <a:p>
            <a:pPr algn="ctr"/>
            <a:r>
              <a:rPr lang="ru-RU" sz="1000" dirty="0" smtClean="0"/>
              <a:t>углубления </a:t>
            </a:r>
            <a:r>
              <a:rPr lang="ru-RU" sz="1000" dirty="0"/>
              <a:t>в </a:t>
            </a:r>
            <a:r>
              <a:rPr lang="ru-RU" sz="1000" dirty="0" smtClean="0"/>
              <a:t>мембране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985534" y="6050738"/>
            <a:ext cx="2542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2-</a:t>
            </a:r>
            <a:r>
              <a:rPr lang="ru-RU" sz="1000" dirty="0" err="1" smtClean="0"/>
              <a:t>цветный</a:t>
            </a:r>
            <a:r>
              <a:rPr lang="en-US" sz="1000" dirty="0" smtClean="0"/>
              <a:t> STED, </a:t>
            </a:r>
            <a:r>
              <a:rPr lang="ru-RU" sz="1000" dirty="0" smtClean="0"/>
              <a:t> внешняя мембрана </a:t>
            </a:r>
          </a:p>
          <a:p>
            <a:pPr algn="ctr"/>
            <a:r>
              <a:rPr lang="ru-RU" sz="1000" dirty="0" smtClean="0"/>
              <a:t>и матрикс митохондрий </a:t>
            </a:r>
            <a:r>
              <a:rPr lang="en-US" sz="1000" dirty="0" smtClean="0"/>
              <a:t>(</a:t>
            </a:r>
            <a:r>
              <a:rPr lang="ru-RU" sz="1000" dirty="0" smtClean="0"/>
              <a:t>2 типа белков</a:t>
            </a:r>
            <a:r>
              <a:rPr lang="en-US" sz="1000" dirty="0" smtClean="0"/>
              <a:t>)</a:t>
            </a:r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6474303" y="6053226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STED,</a:t>
            </a:r>
            <a:r>
              <a:rPr lang="ru-RU" sz="1000" dirty="0" smtClean="0"/>
              <a:t> </a:t>
            </a:r>
            <a:r>
              <a:rPr lang="ru-RU" sz="1000" dirty="0" err="1" smtClean="0"/>
              <a:t>синаптичес</a:t>
            </a:r>
            <a:r>
              <a:rPr lang="ru-RU" sz="1000" dirty="0" smtClean="0"/>
              <a:t>-</a:t>
            </a:r>
          </a:p>
          <a:p>
            <a:pPr algn="ctr"/>
            <a:r>
              <a:rPr lang="ru-RU" sz="1000" dirty="0" smtClean="0"/>
              <a:t>кие везикулы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7580521" y="6047046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PALM,</a:t>
            </a:r>
            <a:r>
              <a:rPr lang="ru-RU" sz="1000" dirty="0" smtClean="0"/>
              <a:t> фокальные </a:t>
            </a:r>
          </a:p>
          <a:p>
            <a:pPr algn="ctr"/>
            <a:r>
              <a:rPr lang="ru-RU" sz="1000" dirty="0" smtClean="0"/>
              <a:t>контактные комплексы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35857" y="6043354"/>
            <a:ext cx="9380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STORM</a:t>
            </a:r>
            <a:endParaRPr lang="ru-RU" sz="1000" dirty="0" smtClean="0"/>
          </a:p>
          <a:p>
            <a:pPr algn="ctr"/>
            <a:r>
              <a:rPr lang="ru-RU" sz="1000" dirty="0" err="1" smtClean="0"/>
              <a:t>клатриновая</a:t>
            </a:r>
            <a:endParaRPr lang="ru-RU" sz="1000" dirty="0" smtClean="0"/>
          </a:p>
          <a:p>
            <a:pPr algn="ctr"/>
            <a:r>
              <a:rPr lang="ru-RU" sz="1000" dirty="0" smtClean="0"/>
              <a:t>полость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683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Спектры пропускания наборов фильтров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22" y="1353647"/>
            <a:ext cx="9195980" cy="507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7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ru-RU" sz="4200" dirty="0" smtClean="0">
                <a:solidFill>
                  <a:srgbClr val="000099"/>
                </a:solidFill>
              </a:rPr>
              <a:t>Спектры поглощения и испускания типичных </a:t>
            </a:r>
            <a:r>
              <a:rPr lang="ru-RU" sz="4200" dirty="0" err="1" smtClean="0">
                <a:solidFill>
                  <a:srgbClr val="000099"/>
                </a:solidFill>
              </a:rPr>
              <a:t>фл</a:t>
            </a:r>
            <a:r>
              <a:rPr lang="ru-RU" sz="4200" dirty="0" err="1">
                <a:solidFill>
                  <a:srgbClr val="000099"/>
                </a:solidFill>
              </a:rPr>
              <a:t>у</a:t>
            </a:r>
            <a:r>
              <a:rPr lang="ru-RU" sz="4200" dirty="0" err="1" smtClean="0">
                <a:solidFill>
                  <a:srgbClr val="000099"/>
                </a:solidFill>
              </a:rPr>
              <a:t>орофоров</a:t>
            </a:r>
            <a:endParaRPr lang="ru-RU" sz="4200" dirty="0">
              <a:solidFill>
                <a:srgbClr val="000099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35" y="1293091"/>
            <a:ext cx="5984111" cy="556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3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785225" cy="1143000"/>
          </a:xfrm>
        </p:spPr>
        <p:txBody>
          <a:bodyPr/>
          <a:lstStyle/>
          <a:p>
            <a:pPr eaLnBrk="1" hangingPunct="1"/>
            <a:r>
              <a:rPr lang="ru-RU" altLang="ru-RU" sz="3800" smtClean="0">
                <a:solidFill>
                  <a:srgbClr val="000099"/>
                </a:solidFill>
              </a:rPr>
              <a:t>Изображения ФМ макромолекул ДНК</a:t>
            </a:r>
            <a:endParaRPr lang="en-GB" altLang="ru-RU" sz="3800" smtClean="0">
              <a:solidFill>
                <a:srgbClr val="000099"/>
              </a:solidFill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284663" y="6477000"/>
            <a:ext cx="4752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600" dirty="0">
                <a:solidFill>
                  <a:schemeClr val="tx2"/>
                </a:solidFill>
              </a:rPr>
              <a:t>Maier</a:t>
            </a:r>
            <a:r>
              <a:rPr lang="ru-RU" altLang="ru-RU" sz="1600" dirty="0">
                <a:solidFill>
                  <a:schemeClr val="tx2"/>
                </a:solidFill>
              </a:rPr>
              <a:t> </a:t>
            </a:r>
            <a:r>
              <a:rPr lang="en-US" altLang="ru-RU" sz="1600" dirty="0">
                <a:solidFill>
                  <a:schemeClr val="tx2"/>
                </a:solidFill>
              </a:rPr>
              <a:t>&amp; </a:t>
            </a:r>
            <a:r>
              <a:rPr lang="en-US" altLang="ru-RU" sz="1600" dirty="0" err="1">
                <a:solidFill>
                  <a:schemeClr val="tx2"/>
                </a:solidFill>
              </a:rPr>
              <a:t>R</a:t>
            </a:r>
            <a:r>
              <a:rPr lang="en-US" altLang="ru-RU" sz="1600" dirty="0" err="1">
                <a:solidFill>
                  <a:schemeClr val="tx2"/>
                </a:solidFill>
                <a:cs typeface="Arial" charset="0"/>
              </a:rPr>
              <a:t>ä</a:t>
            </a:r>
            <a:r>
              <a:rPr lang="en-US" altLang="ru-RU" sz="1600" dirty="0" err="1">
                <a:solidFill>
                  <a:schemeClr val="tx2"/>
                </a:solidFill>
              </a:rPr>
              <a:t>dler</a:t>
            </a:r>
            <a:r>
              <a:rPr lang="en-US" altLang="ru-RU" sz="1600" dirty="0">
                <a:solidFill>
                  <a:schemeClr val="tx2"/>
                </a:solidFill>
              </a:rPr>
              <a:t> //  Macromolecules </a:t>
            </a:r>
            <a:r>
              <a:rPr lang="en-US" altLang="ru-RU" sz="1600" b="1" dirty="0">
                <a:solidFill>
                  <a:schemeClr val="tx2"/>
                </a:solidFill>
              </a:rPr>
              <a:t>2001</a:t>
            </a:r>
            <a:r>
              <a:rPr lang="en-US" altLang="ru-RU" sz="1600" dirty="0">
                <a:solidFill>
                  <a:schemeClr val="tx2"/>
                </a:solidFill>
              </a:rPr>
              <a:t>, </a:t>
            </a:r>
            <a:r>
              <a:rPr lang="en-US" altLang="ru-RU" sz="1600" i="1" dirty="0">
                <a:solidFill>
                  <a:schemeClr val="tx2"/>
                </a:solidFill>
              </a:rPr>
              <a:t>34</a:t>
            </a:r>
            <a:r>
              <a:rPr lang="en-US" altLang="ru-RU" sz="1600" dirty="0">
                <a:solidFill>
                  <a:schemeClr val="tx2"/>
                </a:solidFill>
              </a:rPr>
              <a:t>, 5723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4067175" y="5516562"/>
            <a:ext cx="4897438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FF0000"/>
                </a:solidFill>
              </a:rPr>
              <a:t>Флуоресцентная микроскопия </a:t>
            </a:r>
            <a:r>
              <a:rPr lang="ru-RU" altLang="ru-RU" sz="2000" dirty="0">
                <a:solidFill>
                  <a:srgbClr val="000099"/>
                </a:solidFill>
              </a:rPr>
              <a:t>макромолекул ДНК, конформационный анализ двумерных цепей</a:t>
            </a:r>
            <a:endParaRPr lang="en-GB" altLang="ru-RU" sz="2000" dirty="0">
              <a:solidFill>
                <a:srgbClr val="000099"/>
              </a:solidFill>
            </a:endParaRPr>
          </a:p>
        </p:txBody>
      </p:sp>
      <p:pic>
        <p:nvPicPr>
          <p:cNvPr id="13317" name="Picture 9" descr="mayer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052513"/>
            <a:ext cx="3771900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10" descr="mayer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089025"/>
            <a:ext cx="4681537" cy="435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179388" y="4221163"/>
            <a:ext cx="1211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CBE5FF"/>
                </a:solidFill>
              </a:rPr>
              <a:t>10 </a:t>
            </a:r>
            <a:r>
              <a:rPr lang="ru-RU" altLang="ru-RU" sz="2400" b="1">
                <a:solidFill>
                  <a:srgbClr val="CBE5FF"/>
                </a:solidFill>
              </a:rPr>
              <a:t>мкм</a:t>
            </a:r>
            <a:endParaRPr lang="en-GB" altLang="ru-RU" sz="2400" b="1">
              <a:solidFill>
                <a:srgbClr val="CBE5FF"/>
              </a:solidFill>
            </a:endParaRPr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4873625" y="5013325"/>
            <a:ext cx="1211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CBE5FF"/>
                </a:solidFill>
              </a:rPr>
              <a:t>10 </a:t>
            </a:r>
            <a:r>
              <a:rPr lang="ru-RU" altLang="ru-RU" sz="2400" b="1">
                <a:solidFill>
                  <a:srgbClr val="CBE5FF"/>
                </a:solidFill>
              </a:rPr>
              <a:t>мкм</a:t>
            </a:r>
            <a:endParaRPr lang="en-GB" altLang="ru-RU" sz="2400" b="1">
              <a:solidFill>
                <a:srgbClr val="CBE5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0099"/>
                </a:solidFill>
              </a:rPr>
              <a:t>Оптическая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Лазерная сканирующая конфокальная микроскопия</a:t>
            </a:r>
          </a:p>
        </p:txBody>
      </p:sp>
    </p:spTree>
    <p:extLst>
      <p:ext uri="{BB962C8B-B14F-4D97-AF65-F5344CB8AC3E}">
        <p14:creationId xmlns:p14="http://schemas.microsoft.com/office/powerpoint/2010/main" val="24968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Принцип лазерной сканирующей конфокальной микроскопии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57" y="1246502"/>
            <a:ext cx="6636345" cy="561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5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69875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99"/>
                </a:solidFill>
              </a:rPr>
              <a:t>Принцип лазерной сканирующей конфокальной микроскопии</a:t>
            </a:r>
            <a:endParaRPr lang="en-GB" altLang="ru-RU" smtClean="0">
              <a:solidFill>
                <a:srgbClr val="000099"/>
              </a:solidFill>
            </a:endParaRPr>
          </a:p>
        </p:txBody>
      </p:sp>
      <p:pic>
        <p:nvPicPr>
          <p:cNvPr id="14339" name="Picture 4" descr="feofano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75" y="1557338"/>
            <a:ext cx="4217988" cy="468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106363" y="6453188"/>
            <a:ext cx="482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</a:rPr>
              <a:t>Феофанов </a:t>
            </a:r>
            <a:r>
              <a:rPr lang="en-US" altLang="ru-RU" sz="1600">
                <a:solidFill>
                  <a:schemeClr val="tx2"/>
                </a:solidFill>
              </a:rPr>
              <a:t>//  </a:t>
            </a:r>
            <a:r>
              <a:rPr lang="ru-RU" altLang="ru-RU" sz="1600">
                <a:solidFill>
                  <a:schemeClr val="tx2"/>
                </a:solidFill>
              </a:rPr>
              <a:t>Успехи биолог. хим. </a:t>
            </a:r>
            <a:r>
              <a:rPr lang="en-US" altLang="ru-RU" sz="1600" b="1">
                <a:solidFill>
                  <a:schemeClr val="tx2"/>
                </a:solidFill>
              </a:rPr>
              <a:t>200</a:t>
            </a:r>
            <a:r>
              <a:rPr lang="ru-RU" altLang="ru-RU" sz="1600" b="1">
                <a:solidFill>
                  <a:schemeClr val="tx2"/>
                </a:solidFill>
              </a:rPr>
              <a:t>7</a:t>
            </a:r>
            <a:r>
              <a:rPr lang="en-US" altLang="ru-RU" sz="1600">
                <a:solidFill>
                  <a:schemeClr val="tx2"/>
                </a:solidFill>
              </a:rPr>
              <a:t>, </a:t>
            </a:r>
            <a:r>
              <a:rPr lang="ru-RU" altLang="ru-RU" sz="1600" i="1">
                <a:solidFill>
                  <a:schemeClr val="tx2"/>
                </a:solidFill>
              </a:rPr>
              <a:t>47</a:t>
            </a:r>
            <a:r>
              <a:rPr lang="en-US" altLang="ru-RU" sz="1600">
                <a:solidFill>
                  <a:schemeClr val="tx2"/>
                </a:solidFill>
              </a:rPr>
              <a:t>, </a:t>
            </a:r>
            <a:r>
              <a:rPr lang="ru-RU" altLang="ru-RU" sz="1600">
                <a:solidFill>
                  <a:schemeClr val="tx2"/>
                </a:solidFill>
              </a:rPr>
              <a:t>371</a:t>
            </a:r>
            <a:endParaRPr lang="en-GB" altLang="ru-RU" sz="1600">
              <a:solidFill>
                <a:schemeClr val="tx2"/>
              </a:solidFill>
            </a:endParaRPr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4787900" y="6453188"/>
            <a:ext cx="435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600">
                <a:solidFill>
                  <a:schemeClr val="tx2"/>
                </a:solidFill>
              </a:rPr>
              <a:t>Ito &amp; Aoki // </a:t>
            </a:r>
            <a:r>
              <a:rPr lang="en-GB" altLang="ru-RU" sz="1600">
                <a:solidFill>
                  <a:schemeClr val="tx2"/>
                </a:solidFill>
              </a:rPr>
              <a:t>Adv. Polym. Sci. </a:t>
            </a:r>
            <a:r>
              <a:rPr lang="en-GB" altLang="ru-RU" sz="1600" b="1">
                <a:solidFill>
                  <a:schemeClr val="tx2"/>
                </a:solidFill>
              </a:rPr>
              <a:t>2005</a:t>
            </a:r>
            <a:r>
              <a:rPr lang="en-GB" altLang="ru-RU" sz="1600">
                <a:solidFill>
                  <a:schemeClr val="tx2"/>
                </a:solidFill>
              </a:rPr>
              <a:t>, </a:t>
            </a:r>
            <a:r>
              <a:rPr lang="en-GB" altLang="ru-RU" sz="1600" i="1">
                <a:solidFill>
                  <a:schemeClr val="tx2"/>
                </a:solidFill>
              </a:rPr>
              <a:t>182</a:t>
            </a:r>
            <a:r>
              <a:rPr lang="en-GB" altLang="ru-RU" sz="1600">
                <a:solidFill>
                  <a:schemeClr val="tx2"/>
                </a:solidFill>
              </a:rPr>
              <a:t>, 131</a:t>
            </a: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4479925" y="4241800"/>
            <a:ext cx="3946525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99"/>
                </a:solidFill>
              </a:rPr>
              <a:t>Конфокальная диафрагма для пространственной селекции сигнала флуоресцентного отклика, сканирование, информация о трехмерной структуре</a:t>
            </a:r>
            <a:endParaRPr lang="en-GB" altLang="ru-RU" sz="2000" dirty="0">
              <a:solidFill>
                <a:srgbClr val="000099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515" y="1556792"/>
            <a:ext cx="4888485" cy="268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8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6298</TotalTime>
  <Words>775</Words>
  <Application>Microsoft Office PowerPoint</Application>
  <PresentationFormat>Экран (4:3)</PresentationFormat>
  <Paragraphs>154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Default Design</vt:lpstr>
      <vt:lpstr>Оптическая микроскопия</vt:lpstr>
      <vt:lpstr>Флуоресценция</vt:lpstr>
      <vt:lpstr>Ход лучей в ФМ (epi)</vt:lpstr>
      <vt:lpstr>Спектры пропускания наборов фильтров</vt:lpstr>
      <vt:lpstr>Спектры поглощения и испускания типичных флуорофоров</vt:lpstr>
      <vt:lpstr>Изображения ФМ макромолекул ДНК</vt:lpstr>
      <vt:lpstr>Оптическая микроскопия</vt:lpstr>
      <vt:lpstr>Принцип лазерной сканирующей конфокальной микроскопии</vt:lpstr>
      <vt:lpstr>Принцип лазерной сканирующей конфокальной микроскопии</vt:lpstr>
      <vt:lpstr>Фазовое разделение в смесях ПС / ПММА: результаты ЛCКМ </vt:lpstr>
      <vt:lpstr>ЛСКМ: динамика фазового разделения в смесях полимеров</vt:lpstr>
      <vt:lpstr>Агрегация молекул -глюкана в растворе: наблюдения ЛCКМ</vt:lpstr>
      <vt:lpstr>Гепатоциты печени (3D)</vt:lpstr>
      <vt:lpstr>Оптическая микроскопия</vt:lpstr>
      <vt:lpstr>Преимущества многофотонной схемы ЛСКМ</vt:lpstr>
      <vt:lpstr>Изображение многофотонной ЛСКМ</vt:lpstr>
      <vt:lpstr>Оптическая микроскопия</vt:lpstr>
      <vt:lpstr>Принципы 4-микроскопии</vt:lpstr>
      <vt:lpstr>Разрешение 4-микроскопии</vt:lpstr>
      <vt:lpstr>Оптическая микроскопия</vt:lpstr>
      <vt:lpstr>Принципы STED-микроскопии</vt:lpstr>
      <vt:lpstr>Принципы STED-микроскопии</vt:lpstr>
      <vt:lpstr>STED-микроскопия преодолела оптический предел разрешения</vt:lpstr>
      <vt:lpstr>Разрешение STED-микроскопии</vt:lpstr>
      <vt:lpstr>Разрешение STED-микроскопии</vt:lpstr>
      <vt:lpstr>Оптическая микроскопия</vt:lpstr>
      <vt:lpstr>Общая концепция</vt:lpstr>
      <vt:lpstr>Сопоставление подходов </vt:lpstr>
      <vt:lpstr>Сопоставление подходов </vt:lpstr>
      <vt:lpstr>Сопоставление подходов </vt:lpstr>
      <vt:lpstr>Реализация SIM / SSIM</vt:lpstr>
      <vt:lpstr>Сопоставление подходов </vt:lpstr>
      <vt:lpstr>Сопоставление подходов </vt:lpstr>
      <vt:lpstr>Примеры изображений</vt:lpstr>
      <vt:lpstr>Примеры изображений</vt:lpstr>
      <vt:lpstr>Примеры изображений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284</cp:revision>
  <dcterms:created xsi:type="dcterms:W3CDTF">1601-01-01T00:00:00Z</dcterms:created>
  <dcterms:modified xsi:type="dcterms:W3CDTF">2023-01-21T13:37:59Z</dcterms:modified>
</cp:coreProperties>
</file>