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71" r:id="rId2"/>
    <p:sldId id="572" r:id="rId3"/>
    <p:sldId id="573" r:id="rId4"/>
    <p:sldId id="614" r:id="rId5"/>
    <p:sldId id="617" r:id="rId6"/>
    <p:sldId id="618" r:id="rId7"/>
    <p:sldId id="615" r:id="rId8"/>
    <p:sldId id="616" r:id="rId9"/>
    <p:sldId id="619" r:id="rId10"/>
    <p:sldId id="583" r:id="rId11"/>
    <p:sldId id="576" r:id="rId12"/>
    <p:sldId id="577" r:id="rId13"/>
    <p:sldId id="620" r:id="rId14"/>
    <p:sldId id="578" r:id="rId15"/>
    <p:sldId id="621" r:id="rId16"/>
    <p:sldId id="579" r:id="rId17"/>
    <p:sldId id="622" r:id="rId18"/>
    <p:sldId id="608" r:id="rId19"/>
    <p:sldId id="623" r:id="rId20"/>
    <p:sldId id="624" r:id="rId21"/>
    <p:sldId id="605" r:id="rId22"/>
    <p:sldId id="606" r:id="rId23"/>
    <p:sldId id="625" r:id="rId24"/>
    <p:sldId id="626" r:id="rId25"/>
    <p:sldId id="610" r:id="rId26"/>
    <p:sldId id="611" r:id="rId27"/>
    <p:sldId id="612" r:id="rId28"/>
    <p:sldId id="613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7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CCECFF"/>
    <a:srgbClr val="0099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82" autoAdjust="0"/>
  </p:normalViewPr>
  <p:slideViewPr>
    <p:cSldViewPr showGuides="1">
      <p:cViewPr varScale="1">
        <p:scale>
          <a:sx n="70" d="100"/>
          <a:sy n="70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1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6T16:21:47.276" idx="76">
    <p:pos x="10" y="10"/>
    <p:text>твердый полимерный электролит?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6T16:19:22.226" idx="75">
    <p:pos x="10" y="10"/>
    <p:text>число переноса лития обычно 0.3-0.5. В лучших случаях 0.5-0.6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8:11:16.058" idx="52">
    <p:pos x="10" y="10"/>
    <p:text>пероксиды
надпероксиды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30T16:50:28.397" idx="51">
    <p:pos x="10" y="10"/>
    <p:text>предотвращение реакции с электролитом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8:11:22.504" idx="69">
    <p:pos x="10" y="10"/>
    <p:text>Li2O2 is electrically insulating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8:09:27.687" idx="68">
    <p:pos x="4" y="4"/>
    <p:text>0.1 M LiClO4 in DME
(a–b) Galvanostatic discharge to a capacity of 350 mAh/g carbon at 68 mA/g carbon. Li2O2 particles appear to first form on the carbon nanofiber sidewalls as small spheres with ≤100 nm diameters. (c–d) Intermediate galvanostatic discharge to 1880 mAh/g carbon at 64 mA/g carbon. Particles appear to develop a toroidal shape as the average particle size increases to 400 nm. (e–f) Full discharge to 7200 mAh/g carbon at 63 mA/g carbon. The discrete particles merge to form a monolithic Li2O2 mass with low porosity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5329"/>
            <a:ext cx="5439355" cy="446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1148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Электролит: полимерный или с добавлением полимеров (</a:t>
            </a:r>
            <a:r>
              <a:rPr lang="ru-RU" dirty="0" err="1" smtClean="0">
                <a:solidFill>
                  <a:srgbClr val="000099"/>
                </a:solidFill>
              </a:rPr>
              <a:t>гелевый</a:t>
            </a:r>
            <a:r>
              <a:rPr lang="ru-RU" dirty="0" smtClean="0">
                <a:solidFill>
                  <a:srgbClr val="000099"/>
                </a:solidFill>
              </a:rPr>
              <a:t>, но в разработке твердый полимерный электролит)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Электроды: гибкие (рулонный дизайн)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Также: контейнер полимерный, эластичный (в производстве)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Электрохимия: та же, что и в </a:t>
            </a:r>
            <a:r>
              <a:rPr lang="en-US" dirty="0" smtClean="0">
                <a:solidFill>
                  <a:srgbClr val="000099"/>
                </a:solidFill>
              </a:rPr>
              <a:t>Li-ion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5661248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</a:rPr>
              <a:t>Токообразующая</a:t>
            </a:r>
            <a:r>
              <a:rPr lang="ru-RU" dirty="0" smtClean="0">
                <a:solidFill>
                  <a:srgbClr val="000099"/>
                </a:solidFill>
              </a:rPr>
              <a:t> реакция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err="1" smtClean="0">
                <a:solidFill>
                  <a:srgbClr val="000099"/>
                </a:solidFill>
              </a:rPr>
              <a:t>апротонный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2 Li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ru-RU" baseline="-25000" dirty="0"/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Реакция </a:t>
            </a:r>
            <a:r>
              <a:rPr lang="ru-RU" dirty="0">
                <a:solidFill>
                  <a:srgbClr val="000099"/>
                </a:solidFill>
              </a:rPr>
              <a:t>на </a:t>
            </a:r>
            <a:r>
              <a:rPr lang="ru-RU" dirty="0" smtClean="0">
                <a:solidFill>
                  <a:srgbClr val="000099"/>
                </a:solidFill>
              </a:rPr>
              <a:t>(+)-электроде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катализатор</a:t>
            </a:r>
            <a:r>
              <a:rPr lang="en-US" dirty="0" smtClean="0">
                <a:solidFill>
                  <a:srgbClr val="000099"/>
                </a:solidFill>
              </a:rPr>
              <a:t>!</a:t>
            </a:r>
            <a:r>
              <a:rPr lang="ru-RU" dirty="0" smtClean="0">
                <a:solidFill>
                  <a:srgbClr val="000099"/>
                </a:solidFill>
              </a:rPr>
              <a:t>), </a:t>
            </a:r>
            <a:r>
              <a:rPr lang="ru-RU" dirty="0" err="1" smtClean="0">
                <a:solidFill>
                  <a:srgbClr val="000099"/>
                </a:solidFill>
              </a:rPr>
              <a:t>апротонный</a:t>
            </a:r>
            <a:r>
              <a:rPr lang="ru-RU" dirty="0" smtClean="0">
                <a:solidFill>
                  <a:srgbClr val="000099"/>
                </a:solidFill>
              </a:rPr>
              <a:t> электролит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Li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+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+ *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smtClean="0">
                <a:solidFill>
                  <a:srgbClr val="FF0000"/>
                </a:solidFill>
              </a:rPr>
              <a:t>LiO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ru-RU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Li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LiO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ru-RU" baseline="-25000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ru-RU" sz="3200" dirty="0" smtClean="0">
                <a:solidFill>
                  <a:srgbClr val="000099"/>
                </a:solidFill>
              </a:rPr>
              <a:t>Реакция </a:t>
            </a:r>
            <a:r>
              <a:rPr lang="ru-RU" sz="3200" dirty="0">
                <a:solidFill>
                  <a:srgbClr val="000099"/>
                </a:solidFill>
              </a:rPr>
              <a:t>в кислом электролите</a:t>
            </a:r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Li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+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½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O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+ 2 H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 2 </a:t>
            </a:r>
            <a:r>
              <a:rPr lang="en-US" dirty="0" smtClean="0">
                <a:solidFill>
                  <a:srgbClr val="FF0000"/>
                </a:solidFill>
              </a:rPr>
              <a:t>Li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ru-RU" dirty="0">
              <a:solidFill>
                <a:srgbClr val="000099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Реакция в щелочном </a:t>
            </a:r>
            <a:r>
              <a:rPr lang="ru-RU" sz="3200" dirty="0" smtClean="0">
                <a:solidFill>
                  <a:srgbClr val="000099"/>
                </a:solidFill>
              </a:rPr>
              <a:t>электролите</a:t>
            </a:r>
            <a:endParaRPr lang="ru-RU" sz="3200" dirty="0">
              <a:solidFill>
                <a:srgbClr val="000099"/>
              </a:solidFill>
            </a:endParaRPr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½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O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O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2 </a:t>
            </a:r>
            <a:r>
              <a:rPr lang="en-US" dirty="0" err="1" smtClean="0">
                <a:solidFill>
                  <a:srgbClr val="FF0000"/>
                </a:solidFill>
              </a:rPr>
              <a:t>LiOH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4656" y="1628800"/>
            <a:ext cx="7848872" cy="4320480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</a:rPr>
              <a:t>Токообразующая</a:t>
            </a:r>
            <a:r>
              <a:rPr lang="ru-RU" dirty="0" smtClean="0">
                <a:solidFill>
                  <a:srgbClr val="000099"/>
                </a:solidFill>
              </a:rPr>
              <a:t> реакция, например: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2 Li + 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>
                <a:solidFill>
                  <a:srgbClr val="FF0000"/>
                </a:solidFill>
              </a:rPr>
              <a:t>Li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ru-RU" baseline="-25000" dirty="0"/>
          </a:p>
          <a:p>
            <a:r>
              <a:rPr lang="ru-RU" dirty="0" smtClean="0">
                <a:solidFill>
                  <a:srgbClr val="000099"/>
                </a:solidFill>
              </a:rPr>
              <a:t>Реакция на (–)-электроде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(–) Li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Li 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–</a:t>
            </a:r>
            <a:endParaRPr lang="ru-RU" baseline="-250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Различные электролиты</a:t>
            </a:r>
          </a:p>
        </p:txBody>
      </p:sp>
    </p:spTree>
    <p:extLst>
      <p:ext uri="{BB962C8B-B14F-4D97-AF65-F5344CB8AC3E}">
        <p14:creationId xmlns:p14="http://schemas.microsoft.com/office/powerpoint/2010/main" val="21629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75252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(–)-электрод: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Металлический литий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Контроль формирования интерфазы </a:t>
            </a:r>
            <a:r>
              <a:rPr lang="en-GB" dirty="0">
                <a:solidFill>
                  <a:srgbClr val="000099"/>
                </a:solidFill>
              </a:rPr>
              <a:t>solid-electrolyte </a:t>
            </a:r>
            <a:r>
              <a:rPr lang="en-GB" dirty="0" smtClean="0">
                <a:solidFill>
                  <a:srgbClr val="000099"/>
                </a:solidFill>
              </a:rPr>
              <a:t>interphase SEI</a:t>
            </a:r>
            <a:r>
              <a:rPr lang="ru-RU" dirty="0" smtClean="0">
                <a:solidFill>
                  <a:srgbClr val="000099"/>
                </a:solidFill>
              </a:rPr>
              <a:t> (ТЭИ</a:t>
            </a:r>
            <a:r>
              <a:rPr lang="en-GB" dirty="0" smtClean="0">
                <a:solidFill>
                  <a:srgbClr val="000099"/>
                </a:solidFill>
              </a:rPr>
              <a:t>)</a:t>
            </a:r>
            <a:endParaRPr lang="ru-RU" dirty="0" smtClean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с</a:t>
            </a:r>
            <a:r>
              <a:rPr lang="ru-RU" dirty="0" smtClean="0">
                <a:solidFill>
                  <a:srgbClr val="000099"/>
                </a:solidFill>
              </a:rPr>
              <a:t>лой </a:t>
            </a:r>
            <a:r>
              <a:rPr lang="ru-RU" dirty="0" err="1" smtClean="0">
                <a:solidFill>
                  <a:srgbClr val="000099"/>
                </a:solidFill>
              </a:rPr>
              <a:t>ди</a:t>
            </a:r>
            <a:r>
              <a:rPr lang="ru-RU" dirty="0" smtClean="0">
                <a:solidFill>
                  <a:srgbClr val="000099"/>
                </a:solidFill>
              </a:rPr>
              <a:t>- и </a:t>
            </a:r>
            <a:r>
              <a:rPr lang="ru-RU" dirty="0" err="1" smtClean="0">
                <a:solidFill>
                  <a:srgbClr val="000099"/>
                </a:solidFill>
              </a:rPr>
              <a:t>триблок</a:t>
            </a:r>
            <a:r>
              <a:rPr lang="ru-RU" dirty="0" smtClean="0">
                <a:solidFill>
                  <a:srgbClr val="000099"/>
                </a:solidFill>
              </a:rPr>
              <a:t> сополимеров с ПЭО блоком для </a:t>
            </a:r>
            <a:r>
              <a:rPr lang="en-US" dirty="0" smtClean="0">
                <a:solidFill>
                  <a:srgbClr val="000099"/>
                </a:solidFill>
              </a:rPr>
              <a:t>Li</a:t>
            </a:r>
            <a:r>
              <a:rPr lang="ru-RU" baseline="30000" dirty="0" smtClean="0">
                <a:solidFill>
                  <a:srgbClr val="000099"/>
                </a:solidFill>
              </a:rPr>
              <a:t>+</a:t>
            </a:r>
            <a:r>
              <a:rPr lang="ru-RU" dirty="0" smtClean="0">
                <a:solidFill>
                  <a:srgbClr val="000099"/>
                </a:solidFill>
              </a:rPr>
              <a:t>-проводимости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</a:t>
            </a:r>
            <a:r>
              <a:rPr lang="ru-RU" dirty="0" smtClean="0">
                <a:solidFill>
                  <a:srgbClr val="000099"/>
                </a:solidFill>
              </a:rPr>
              <a:t>еорганические </a:t>
            </a:r>
            <a:r>
              <a:rPr lang="en-US" dirty="0" smtClean="0">
                <a:solidFill>
                  <a:srgbClr val="000099"/>
                </a:solidFill>
              </a:rPr>
              <a:t>Li</a:t>
            </a:r>
            <a:r>
              <a:rPr lang="en-US" baseline="30000" dirty="0" smtClean="0">
                <a:solidFill>
                  <a:srgbClr val="000099"/>
                </a:solidFill>
              </a:rPr>
              <a:t>+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smtClean="0">
                <a:solidFill>
                  <a:srgbClr val="000099"/>
                </a:solidFill>
              </a:rPr>
              <a:t>проводящие стекла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ru-RU" dirty="0" smtClean="0">
                <a:solidFill>
                  <a:srgbClr val="000099"/>
                </a:solidFill>
              </a:rPr>
              <a:t>керамики с промежуточным слоем </a:t>
            </a:r>
            <a:r>
              <a:rPr lang="it-IT" dirty="0" smtClean="0">
                <a:solidFill>
                  <a:srgbClr val="000099"/>
                </a:solidFill>
              </a:rPr>
              <a:t>Li</a:t>
            </a:r>
            <a:r>
              <a:rPr lang="it-IT" baseline="-25000" dirty="0" smtClean="0">
                <a:solidFill>
                  <a:srgbClr val="000099"/>
                </a:solidFill>
              </a:rPr>
              <a:t>3</a:t>
            </a:r>
            <a:r>
              <a:rPr lang="it-IT" dirty="0" smtClean="0">
                <a:solidFill>
                  <a:srgbClr val="000099"/>
                </a:solidFill>
              </a:rPr>
              <a:t>P </a:t>
            </a:r>
            <a:r>
              <a:rPr lang="ru-RU" dirty="0" smtClean="0">
                <a:solidFill>
                  <a:srgbClr val="000099"/>
                </a:solidFill>
              </a:rPr>
              <a:t>или</a:t>
            </a:r>
            <a:r>
              <a:rPr lang="it-IT" dirty="0" smtClean="0">
                <a:solidFill>
                  <a:srgbClr val="000099"/>
                </a:solidFill>
              </a:rPr>
              <a:t> Li</a:t>
            </a:r>
            <a:r>
              <a:rPr lang="it-IT" baseline="-25000" dirty="0" smtClean="0">
                <a:solidFill>
                  <a:srgbClr val="000099"/>
                </a:solidFill>
              </a:rPr>
              <a:t>3</a:t>
            </a:r>
            <a:r>
              <a:rPr lang="it-IT" dirty="0" smtClean="0">
                <a:solidFill>
                  <a:srgbClr val="000099"/>
                </a:solidFill>
              </a:rPr>
              <a:t>N</a:t>
            </a:r>
            <a:endParaRPr 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20" y="55172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Различия специфики формирования ТЭИ для электрода с графитом (вверху) и металлом – </a:t>
            </a:r>
            <a:r>
              <a:rPr lang="en-US" dirty="0" smtClean="0">
                <a:solidFill>
                  <a:srgbClr val="000099"/>
                </a:solidFill>
              </a:rPr>
              <a:t>Li </a:t>
            </a:r>
            <a:r>
              <a:rPr lang="ru-RU" dirty="0" smtClean="0">
                <a:solidFill>
                  <a:srgbClr val="000099"/>
                </a:solidFill>
              </a:rPr>
              <a:t>или сплав (внизу)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1484784"/>
            <a:ext cx="919148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(+)-электрод</a:t>
            </a:r>
          </a:p>
          <a:p>
            <a:pPr lvl="1"/>
            <a:r>
              <a:rPr lang="ru-RU" dirty="0" err="1" smtClean="0">
                <a:solidFill>
                  <a:srgbClr val="000099"/>
                </a:solidFill>
              </a:rPr>
              <a:t>Мезопористый</a:t>
            </a:r>
            <a:r>
              <a:rPr lang="ru-RU" dirty="0" smtClean="0">
                <a:solidFill>
                  <a:srgbClr val="000099"/>
                </a:solidFill>
              </a:rPr>
              <a:t> углерод с катализатором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Металлические катализаторы, </a:t>
            </a:r>
            <a:r>
              <a:rPr lang="en-US" dirty="0" err="1" smtClean="0">
                <a:solidFill>
                  <a:srgbClr val="000099"/>
                </a:solidFill>
              </a:rPr>
              <a:t>Mn</a:t>
            </a:r>
            <a:r>
              <a:rPr lang="en-US" dirty="0" smtClean="0">
                <a:solidFill>
                  <a:srgbClr val="000099"/>
                </a:solidFill>
              </a:rPr>
              <a:t>, Co, Ru, Pt, Ag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Оксиды металлов </a:t>
            </a:r>
            <a:r>
              <a:rPr lang="en-US" dirty="0" smtClean="0">
                <a:solidFill>
                  <a:srgbClr val="000099"/>
                </a:solidFill>
              </a:rPr>
              <a:t>MnO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en-GB" dirty="0" smtClean="0">
                <a:solidFill>
                  <a:srgbClr val="000099"/>
                </a:solidFill>
              </a:rPr>
              <a:t>Mn</a:t>
            </a:r>
            <a:r>
              <a:rPr lang="en-GB" baseline="-25000" dirty="0" smtClean="0">
                <a:solidFill>
                  <a:srgbClr val="000099"/>
                </a:solidFill>
              </a:rPr>
              <a:t>3</a:t>
            </a:r>
            <a:r>
              <a:rPr lang="en-GB" dirty="0" smtClean="0">
                <a:solidFill>
                  <a:srgbClr val="000099"/>
                </a:solidFill>
              </a:rPr>
              <a:t>O</a:t>
            </a:r>
            <a:r>
              <a:rPr lang="ru-RU" baseline="-25000" dirty="0" smtClean="0">
                <a:solidFill>
                  <a:srgbClr val="000099"/>
                </a:solidFill>
              </a:rPr>
              <a:t>4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Проблема осаждения нерастворимого пероксида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Проблема формирования </a:t>
            </a:r>
            <a:r>
              <a:rPr lang="ru-RU" dirty="0" err="1" smtClean="0">
                <a:solidFill>
                  <a:srgbClr val="000099"/>
                </a:solidFill>
              </a:rPr>
              <a:t>надоксида</a:t>
            </a:r>
            <a:r>
              <a:rPr lang="ru-RU" dirty="0" smtClean="0">
                <a:solidFill>
                  <a:srgbClr val="000099"/>
                </a:solidFill>
              </a:rPr>
              <a:t> (?стабильность)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1197640"/>
            <a:ext cx="9157971" cy="4896544"/>
          </a:xfrm>
        </p:spPr>
      </p:pic>
    </p:spTree>
    <p:extLst>
      <p:ext uri="{BB962C8B-B14F-4D97-AF65-F5344CB8AC3E}">
        <p14:creationId xmlns:p14="http://schemas.microsoft.com/office/powerpoint/2010/main" val="22828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6124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Электролит </a:t>
            </a: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а</a:t>
            </a:r>
            <a:r>
              <a:rPr lang="ru-RU" dirty="0" err="1" smtClean="0">
                <a:solidFill>
                  <a:srgbClr val="000099"/>
                </a:solidFill>
              </a:rPr>
              <a:t>протонный</a:t>
            </a:r>
            <a:endParaRPr lang="ru-RU" dirty="0" smtClean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рганические карбонаты с </a:t>
            </a:r>
            <a:r>
              <a:rPr lang="en-US" dirty="0" smtClean="0">
                <a:solidFill>
                  <a:srgbClr val="000099"/>
                </a:solidFill>
              </a:rPr>
              <a:t>Li</a:t>
            </a:r>
            <a:r>
              <a:rPr lang="ru-RU" dirty="0" smtClean="0">
                <a:solidFill>
                  <a:srgbClr val="000099"/>
                </a:solidFill>
              </a:rPr>
              <a:t>-содержащими солями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и</a:t>
            </a:r>
            <a:r>
              <a:rPr lang="ru-RU" dirty="0" smtClean="0">
                <a:solidFill>
                  <a:srgbClr val="000099"/>
                </a:solidFill>
              </a:rPr>
              <a:t>ные органические растворители (эфиры, …)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ионные жидкости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в</a:t>
            </a:r>
            <a:r>
              <a:rPr lang="ru-RU" dirty="0" smtClean="0">
                <a:solidFill>
                  <a:srgbClr val="000099"/>
                </a:solidFill>
              </a:rPr>
              <a:t>одный 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водорастворимый продукт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промежуточная твердая фаза (</a:t>
            </a:r>
            <a:r>
              <a:rPr lang="en-US" dirty="0" smtClean="0">
                <a:solidFill>
                  <a:srgbClr val="000099"/>
                </a:solidFill>
              </a:rPr>
              <a:t>Li| |H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O</a:t>
            </a:r>
            <a:r>
              <a:rPr lang="ru-RU" dirty="0" smtClean="0">
                <a:solidFill>
                  <a:srgbClr val="000099"/>
                </a:solidFill>
              </a:rPr>
              <a:t>), потери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с</a:t>
            </a:r>
            <a:r>
              <a:rPr lang="ru-RU" dirty="0" smtClean="0">
                <a:solidFill>
                  <a:srgbClr val="000099"/>
                </a:solidFill>
              </a:rPr>
              <a:t>оставной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мембрана, потери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твердый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проблема проводимости, потери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2" y="1007242"/>
            <a:ext cx="7992888" cy="58507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688" y="2204864"/>
            <a:ext cx="294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Возможный дизайн </a:t>
            </a:r>
            <a:r>
              <a:rPr lang="en-US" dirty="0" smtClean="0">
                <a:solidFill>
                  <a:srgbClr val="000099"/>
                </a:solidFill>
              </a:rPr>
              <a:t>Li-air </a:t>
            </a:r>
            <a:r>
              <a:rPr lang="ru-RU" dirty="0" smtClean="0">
                <a:solidFill>
                  <a:srgbClr val="000099"/>
                </a:solidFill>
              </a:rPr>
              <a:t>с водным электролитом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" y="1340768"/>
            <a:ext cx="8981665" cy="5472608"/>
          </a:xfrm>
        </p:spPr>
      </p:pic>
    </p:spTree>
    <p:extLst>
      <p:ext uri="{BB962C8B-B14F-4D97-AF65-F5344CB8AC3E}">
        <p14:creationId xmlns:p14="http://schemas.microsoft.com/office/powerpoint/2010/main" val="1471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88" y="1272942"/>
            <a:ext cx="6336704" cy="5603066"/>
          </a:xfrm>
        </p:spPr>
      </p:pic>
    </p:spTree>
    <p:extLst>
      <p:ext uri="{BB962C8B-B14F-4D97-AF65-F5344CB8AC3E}">
        <p14:creationId xmlns:p14="http://schemas.microsoft.com/office/powerpoint/2010/main" val="3604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58924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Полимерные материалы в электролите </a:t>
            </a:r>
          </a:p>
          <a:p>
            <a:pPr lvl="1"/>
            <a:r>
              <a:rPr lang="ru-RU" dirty="0" err="1" smtClean="0">
                <a:solidFill>
                  <a:srgbClr val="000099"/>
                </a:solidFill>
              </a:rPr>
              <a:t>полиэтиленоксид</a:t>
            </a:r>
            <a:r>
              <a:rPr lang="ru-RU" dirty="0" smtClean="0">
                <a:solidFill>
                  <a:srgbClr val="000099"/>
                </a:solidFill>
              </a:rPr>
              <a:t>,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  <a:p>
            <a:pPr lvl="1"/>
            <a:endParaRPr lang="ru-RU" dirty="0" smtClean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олиакрилонитрил,</a:t>
            </a:r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ru-RU" dirty="0" smtClean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олиметилметакрилат,</a:t>
            </a:r>
            <a:endParaRPr lang="en-US" dirty="0" smtClean="0">
              <a:solidFill>
                <a:srgbClr val="000099"/>
              </a:solidFill>
            </a:endParaRPr>
          </a:p>
          <a:p>
            <a:pPr lvl="1"/>
            <a:endParaRPr lang="ru-RU" dirty="0" smtClean="0">
              <a:solidFill>
                <a:srgbClr val="000099"/>
              </a:solidFill>
            </a:endParaRPr>
          </a:p>
          <a:p>
            <a:pPr lvl="1"/>
            <a:r>
              <a:rPr lang="ru-RU" dirty="0" err="1" smtClean="0">
                <a:solidFill>
                  <a:srgbClr val="000099"/>
                </a:solidFill>
              </a:rPr>
              <a:t>поливинилиденфторид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1948463" cy="831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905047" cy="1117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16" y="4365104"/>
            <a:ext cx="1143000" cy="1539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61248"/>
            <a:ext cx="1224136" cy="11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12" y="1196176"/>
            <a:ext cx="6552728" cy="5661824"/>
          </a:xfrm>
        </p:spPr>
      </p:pic>
    </p:spTree>
    <p:extLst>
      <p:ext uri="{BB962C8B-B14F-4D97-AF65-F5344CB8AC3E}">
        <p14:creationId xmlns:p14="http://schemas.microsoft.com/office/powerpoint/2010/main" val="4217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2080"/>
            <a:ext cx="8640960" cy="518728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Положительные особенности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конверсия разнесена с </a:t>
            </a:r>
            <a:r>
              <a:rPr lang="ru-RU" dirty="0" err="1" smtClean="0">
                <a:solidFill>
                  <a:srgbClr val="000099"/>
                </a:solidFill>
              </a:rPr>
              <a:t>запасением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=&gt; </a:t>
            </a:r>
            <a:r>
              <a:rPr lang="ru-RU" dirty="0" smtClean="0">
                <a:solidFill>
                  <a:srgbClr val="000099"/>
                </a:solidFill>
              </a:rPr>
              <a:t>неограниченная (?) емкость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дна и та же ячейка для прямой и обратной конверсии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не обязательны </a:t>
            </a:r>
            <a:r>
              <a:rPr lang="ru-RU" dirty="0" err="1" smtClean="0">
                <a:solidFill>
                  <a:srgbClr val="000099"/>
                </a:solidFill>
              </a:rPr>
              <a:t>электрокатализаторы</a:t>
            </a:r>
            <a:endParaRPr lang="ru-RU" dirty="0" smtClean="0">
              <a:solidFill>
                <a:srgbClr val="000099"/>
              </a:solidFill>
            </a:endParaRP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простота управления потоками жидкостей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простота конструкции и обслуживания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быстрый отклик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нет саморазряда</a:t>
            </a:r>
          </a:p>
        </p:txBody>
      </p:sp>
    </p:spTree>
    <p:extLst>
      <p:ext uri="{BB962C8B-B14F-4D97-AF65-F5344CB8AC3E}">
        <p14:creationId xmlns:p14="http://schemas.microsoft.com/office/powerpoint/2010/main" val="1637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2080"/>
            <a:ext cx="8640960" cy="518728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Отрицательные особенности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удельные плотности (энергии и мощности) сравнительно невелики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большие размеры</a:t>
            </a: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пространственные градиенты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с</a:t>
            </a:r>
            <a:r>
              <a:rPr lang="ru-RU" dirty="0" smtClean="0">
                <a:solidFill>
                  <a:srgbClr val="000099"/>
                </a:solidFill>
              </a:rPr>
              <a:t>нижение характеристик в сравнении с расчетными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электролиты </a:t>
            </a:r>
            <a:r>
              <a:rPr lang="ru-RU" dirty="0" err="1" smtClean="0">
                <a:solidFill>
                  <a:srgbClr val="000099"/>
                </a:solidFill>
              </a:rPr>
              <a:t>проводящи</a:t>
            </a:r>
            <a:r>
              <a:rPr lang="ru-RU" dirty="0" smtClean="0">
                <a:solidFill>
                  <a:srgbClr val="000099"/>
                </a:solidFill>
              </a:rPr>
              <a:t>, потери (шунтирующие токи)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требуется контроль температуры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364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268760"/>
            <a:ext cx="2987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Большие концентрации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Понижение активационных барьеров (</a:t>
            </a:r>
            <a:r>
              <a:rPr lang="ru-RU" dirty="0" err="1" smtClean="0">
                <a:solidFill>
                  <a:srgbClr val="000099"/>
                </a:solidFill>
              </a:rPr>
              <a:t>электрокатализ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Большие площади (</a:t>
            </a:r>
            <a:r>
              <a:rPr lang="ru-RU" dirty="0" err="1" smtClean="0">
                <a:solidFill>
                  <a:srgbClr val="000099"/>
                </a:solidFill>
              </a:rPr>
              <a:t>наноструктури-рованность</a:t>
            </a:r>
            <a:r>
              <a:rPr lang="ru-RU" dirty="0" smtClean="0">
                <a:solidFill>
                  <a:srgbClr val="000099"/>
                </a:solidFill>
              </a:rPr>
              <a:t> электродов)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Снижение омических потерь в мембране и повышение ее селективности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052086"/>
            <a:ext cx="6408712" cy="57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484784"/>
            <a:ext cx="3168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Разные системы: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а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полностью ванадиевые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б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ванадий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бром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в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железо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smtClean="0">
                <a:solidFill>
                  <a:srgbClr val="000099"/>
                </a:solidFill>
              </a:rPr>
              <a:t>хром</a:t>
            </a:r>
            <a:r>
              <a:rPr lang="en-GB" sz="2000" dirty="0" smtClean="0">
                <a:solidFill>
                  <a:srgbClr val="000099"/>
                </a:solidFill>
              </a:rPr>
              <a:t>,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г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Fe-EDTA/</a:t>
            </a:r>
            <a:r>
              <a:rPr lang="ru-RU" sz="2000" dirty="0" smtClean="0">
                <a:solidFill>
                  <a:srgbClr val="000099"/>
                </a:solidFill>
              </a:rPr>
              <a:t>бром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д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</a:rPr>
              <a:t>ц</a:t>
            </a:r>
            <a:r>
              <a:rPr lang="ru-RU" sz="2000" dirty="0" smtClean="0">
                <a:solidFill>
                  <a:srgbClr val="000099"/>
                </a:solidFill>
              </a:rPr>
              <a:t>инк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церий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е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бром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err="1" smtClean="0">
                <a:solidFill>
                  <a:srgbClr val="000099"/>
                </a:solidFill>
              </a:rPr>
              <a:t>полисульфид</a:t>
            </a:r>
            <a:r>
              <a:rPr lang="en-GB" sz="2000" dirty="0" smtClean="0">
                <a:solidFill>
                  <a:srgbClr val="000099"/>
                </a:solidFill>
              </a:rPr>
              <a:t>,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ж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неводные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рутений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 err="1" smtClean="0">
                <a:solidFill>
                  <a:srgbClr val="000099"/>
                </a:solidFill>
              </a:rPr>
              <a:t>бипиридин</a:t>
            </a:r>
            <a:r>
              <a:rPr lang="en-GB" sz="2000" dirty="0" smtClean="0">
                <a:solidFill>
                  <a:srgbClr val="000099"/>
                </a:solidFill>
              </a:rPr>
              <a:t>,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з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неводный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ванадий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err="1" smtClean="0">
                <a:solidFill>
                  <a:srgbClr val="000099"/>
                </a:solidFill>
              </a:rPr>
              <a:t>ацетилацетонат</a:t>
            </a:r>
            <a:r>
              <a:rPr lang="en-GB" sz="2000" dirty="0" smtClean="0">
                <a:solidFill>
                  <a:srgbClr val="000099"/>
                </a:solidFill>
              </a:rPr>
              <a:t>,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и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неводный хром</a:t>
            </a:r>
            <a:r>
              <a:rPr lang="en-GB" sz="2000" dirty="0" smtClean="0">
                <a:solidFill>
                  <a:srgbClr val="000099"/>
                </a:solidFill>
              </a:rPr>
              <a:t>/</a:t>
            </a:r>
            <a:endParaRPr lang="en-GB" sz="2000" dirty="0">
              <a:solidFill>
                <a:srgbClr val="000099"/>
              </a:solidFill>
            </a:endParaRPr>
          </a:p>
          <a:p>
            <a:r>
              <a:rPr lang="ru-RU" sz="2000" dirty="0" err="1">
                <a:solidFill>
                  <a:srgbClr val="000099"/>
                </a:solidFill>
              </a:rPr>
              <a:t>ацетилацетонат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21" y="1024136"/>
            <a:ext cx="5874493" cy="58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7" y="1556792"/>
            <a:ext cx="9147954" cy="4865712"/>
          </a:xfrm>
        </p:spPr>
      </p:pic>
    </p:spTree>
    <p:extLst>
      <p:ext uri="{BB962C8B-B14F-4D97-AF65-F5344CB8AC3E}">
        <p14:creationId xmlns:p14="http://schemas.microsoft.com/office/powerpoint/2010/main" val="7586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11" y="1268760"/>
            <a:ext cx="5717433" cy="5589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070"/>
            <a:ext cx="9139286" cy="4134210"/>
          </a:xfrm>
        </p:spPr>
      </p:pic>
    </p:spTree>
    <p:extLst>
      <p:ext uri="{BB962C8B-B14F-4D97-AF65-F5344CB8AC3E}">
        <p14:creationId xmlns:p14="http://schemas.microsoft.com/office/powerpoint/2010/main" val="34696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6752"/>
            <a:ext cx="4825313" cy="56612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0099"/>
                </a:solidFill>
              </a:rPr>
              <a:t>Окислительно</a:t>
            </a:r>
            <a:r>
              <a:rPr lang="ru-RU" sz="4000" dirty="0" smtClean="0">
                <a:solidFill>
                  <a:srgbClr val="000099"/>
                </a:solidFill>
              </a:rPr>
              <a:t>-восстановительные проточные батареи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348880"/>
            <a:ext cx="4283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GB" dirty="0" smtClean="0">
                <a:solidFill>
                  <a:srgbClr val="000099"/>
                </a:solidFill>
              </a:rPr>
              <a:t>15 </a:t>
            </a:r>
            <a:r>
              <a:rPr lang="ru-RU" dirty="0" smtClean="0">
                <a:solidFill>
                  <a:srgbClr val="000099"/>
                </a:solidFill>
              </a:rPr>
              <a:t>МВт</a:t>
            </a:r>
            <a:r>
              <a:rPr lang="en-GB" dirty="0" smtClean="0">
                <a:solidFill>
                  <a:srgbClr val="000099"/>
                </a:solidFill>
              </a:rPr>
              <a:t>,</a:t>
            </a:r>
            <a:r>
              <a:rPr lang="ru-RU" dirty="0" smtClean="0">
                <a:solidFill>
                  <a:srgbClr val="000099"/>
                </a:solidFill>
              </a:rPr>
              <a:t> бром </a:t>
            </a:r>
            <a:r>
              <a:rPr lang="en-US" dirty="0" smtClean="0">
                <a:solidFill>
                  <a:srgbClr val="000099"/>
                </a:solidFill>
              </a:rPr>
              <a:t>/ </a:t>
            </a:r>
            <a:r>
              <a:rPr lang="ru-RU" dirty="0" err="1" smtClean="0">
                <a:solidFill>
                  <a:srgbClr val="000099"/>
                </a:solidFill>
              </a:rPr>
              <a:t>полисульфид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GB" dirty="0" smtClean="0">
                <a:solidFill>
                  <a:srgbClr val="000099"/>
                </a:solidFill>
              </a:rPr>
              <a:t>(</a:t>
            </a:r>
            <a:r>
              <a:rPr lang="en-GB" dirty="0" err="1" smtClean="0">
                <a:solidFill>
                  <a:srgbClr val="000099"/>
                </a:solidFill>
              </a:rPr>
              <a:t>Regenesys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GB" dirty="0" smtClean="0">
                <a:solidFill>
                  <a:srgbClr val="000099"/>
                </a:solidFill>
              </a:rPr>
              <a:t>Technologies)</a:t>
            </a:r>
            <a:r>
              <a:rPr lang="ru-RU" dirty="0">
                <a:solidFill>
                  <a:srgbClr val="000099"/>
                </a:solidFill>
              </a:rPr>
              <a:t>,</a:t>
            </a:r>
            <a:r>
              <a:rPr lang="en-GB" dirty="0" smtClean="0">
                <a:solidFill>
                  <a:srgbClr val="000099"/>
                </a:solidFill>
              </a:rPr>
              <a:t> Little </a:t>
            </a:r>
            <a:r>
              <a:rPr lang="en-GB" dirty="0" err="1">
                <a:solidFill>
                  <a:srgbClr val="000099"/>
                </a:solidFill>
              </a:rPr>
              <a:t>Barford</a:t>
            </a:r>
            <a:r>
              <a:rPr lang="en-GB" dirty="0">
                <a:solidFill>
                  <a:srgbClr val="000099"/>
                </a:solidFill>
              </a:rPr>
              <a:t>, </a:t>
            </a:r>
            <a:r>
              <a:rPr lang="en-GB" dirty="0" smtClean="0">
                <a:solidFill>
                  <a:srgbClr val="000099"/>
                </a:solidFill>
              </a:rPr>
              <a:t>UK </a:t>
            </a:r>
            <a:endParaRPr lang="ru-RU" dirty="0" smtClean="0">
              <a:solidFill>
                <a:srgbClr val="000099"/>
              </a:solidFill>
            </a:endParaRPr>
          </a:p>
          <a:p>
            <a:pPr marL="457200" indent="-457200">
              <a:buAutoNum type="alphaLcParenBoth"/>
            </a:pPr>
            <a:r>
              <a:rPr lang="ru-RU" dirty="0" smtClean="0">
                <a:solidFill>
                  <a:srgbClr val="000099"/>
                </a:solidFill>
              </a:rPr>
              <a:t>Три типоразмера модульных ячеек, </a:t>
            </a:r>
            <a:r>
              <a:rPr lang="en-GB" dirty="0" smtClean="0">
                <a:solidFill>
                  <a:srgbClr val="000099"/>
                </a:solidFill>
              </a:rPr>
              <a:t>1.4 </a:t>
            </a:r>
            <a:r>
              <a:rPr lang="ru-RU" dirty="0" smtClean="0">
                <a:solidFill>
                  <a:srgbClr val="000099"/>
                </a:solidFill>
              </a:rPr>
              <a:t>кВт</a:t>
            </a:r>
            <a:r>
              <a:rPr lang="en-GB" dirty="0" smtClean="0">
                <a:solidFill>
                  <a:srgbClr val="000099"/>
                </a:solidFill>
              </a:rPr>
              <a:t>, </a:t>
            </a:r>
            <a:r>
              <a:rPr lang="en-GB" dirty="0">
                <a:solidFill>
                  <a:srgbClr val="000099"/>
                </a:solidFill>
              </a:rPr>
              <a:t>8.1 </a:t>
            </a:r>
            <a:r>
              <a:rPr lang="ru-RU" dirty="0" smtClean="0">
                <a:solidFill>
                  <a:srgbClr val="000099"/>
                </a:solidFill>
              </a:rPr>
              <a:t>кВт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GB" dirty="0" smtClean="0">
                <a:solidFill>
                  <a:srgbClr val="000099"/>
                </a:solidFill>
              </a:rPr>
              <a:t>100 </a:t>
            </a:r>
            <a:r>
              <a:rPr lang="ru-RU" dirty="0" smtClean="0">
                <a:solidFill>
                  <a:srgbClr val="000099"/>
                </a:solidFill>
              </a:rPr>
              <a:t>кВт</a:t>
            </a:r>
            <a:r>
              <a:rPr lang="en-GB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серии </a:t>
            </a:r>
            <a:r>
              <a:rPr lang="en-GB" dirty="0" smtClean="0">
                <a:solidFill>
                  <a:srgbClr val="000099"/>
                </a:solidFill>
              </a:rPr>
              <a:t>S</a:t>
            </a:r>
            <a:r>
              <a:rPr lang="en-GB" dirty="0">
                <a:solidFill>
                  <a:srgbClr val="000099"/>
                </a:solidFill>
              </a:rPr>
              <a:t>, M, </a:t>
            </a:r>
            <a:r>
              <a:rPr lang="en-GB" dirty="0" smtClean="0">
                <a:solidFill>
                  <a:srgbClr val="000099"/>
                </a:solidFill>
              </a:rPr>
              <a:t>XL)</a:t>
            </a:r>
            <a:r>
              <a:rPr lang="ru-RU" dirty="0" smtClean="0">
                <a:solidFill>
                  <a:srgbClr val="000099"/>
                </a:solidFill>
              </a:rPr>
              <a:t>,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dirty="0" err="1" smtClean="0">
                <a:solidFill>
                  <a:srgbClr val="000099"/>
                </a:solidFill>
              </a:rPr>
              <a:t>Regenesys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dirty="0">
                <a:solidFill>
                  <a:srgbClr val="000099"/>
                </a:solidFill>
              </a:rPr>
              <a:t>Technologies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Полимерная матрица для электролита (ПВДФ, ПАН)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Растворы </a:t>
            </a:r>
            <a:r>
              <a:rPr lang="ru-RU" dirty="0" smtClean="0">
                <a:solidFill>
                  <a:srgbClr val="000099"/>
                </a:solidFill>
              </a:rPr>
              <a:t>солей </a:t>
            </a:r>
            <a:r>
              <a:rPr lang="ru-RU" dirty="0" smtClean="0">
                <a:solidFill>
                  <a:srgbClr val="000099"/>
                </a:solidFill>
              </a:rPr>
              <a:t>лития, например, </a:t>
            </a:r>
            <a:r>
              <a:rPr lang="ru-RU" dirty="0" err="1" smtClean="0">
                <a:solidFill>
                  <a:srgbClr val="000099"/>
                </a:solidFill>
              </a:rPr>
              <a:t>бисфторсульфонилимида</a:t>
            </a:r>
            <a:r>
              <a:rPr lang="ru-RU" dirty="0" smtClean="0">
                <a:solidFill>
                  <a:srgbClr val="000099"/>
                </a:solidFill>
              </a:rPr>
              <a:t> лития, в ПЭО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653136"/>
            <a:ext cx="2762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04586"/>
              </p:ext>
            </p:extLst>
          </p:nvPr>
        </p:nvGraphicFramePr>
        <p:xfrm>
          <a:off x="107503" y="1124744"/>
          <a:ext cx="4824537" cy="371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S ChemDraw Drawing" r:id="rId3" imgW="5219833" imgH="4023432" progId="ChemDraw.Document.6.0">
                  <p:embed/>
                </p:oleObj>
              </mc:Choice>
              <mc:Fallback>
                <p:oleObj name="CS ChemDraw Drawing" r:id="rId3" imgW="5219833" imgH="4023432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124744"/>
                        <a:ext cx="4824537" cy="3718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91247"/>
              </p:ext>
            </p:extLst>
          </p:nvPr>
        </p:nvGraphicFramePr>
        <p:xfrm>
          <a:off x="4427984" y="4846692"/>
          <a:ext cx="4716016" cy="200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S ChemDraw Drawing" r:id="rId5" imgW="5719687" imgH="2427840" progId="ChemDraw.Document.6.0">
                  <p:embed/>
                </p:oleObj>
              </mc:Choice>
              <mc:Fallback>
                <p:oleObj name="CS ChemDraw Drawing" r:id="rId5" imgW="5719687" imgH="24278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46692"/>
                        <a:ext cx="4716016" cy="2001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52120" y="1340768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Сочетание 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  <a:sym typeface="Symbol"/>
              </a:rPr>
              <a:t></a:t>
            </a:r>
            <a:r>
              <a:rPr lang="ru-RU" dirty="0" smtClean="0">
                <a:solidFill>
                  <a:srgbClr val="000099"/>
                </a:solidFill>
              </a:rPr>
              <a:t> полимерного материала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 (часто)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органическим электролитом</a:t>
            </a:r>
          </a:p>
          <a:p>
            <a:r>
              <a:rPr lang="ru-RU" dirty="0" smtClean="0">
                <a:solidFill>
                  <a:srgbClr val="000099"/>
                </a:solidFill>
                <a:sym typeface="Symbol"/>
              </a:rPr>
              <a:t>          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417929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sym typeface="Symbol"/>
              </a:rPr>
              <a:t></a:t>
            </a:r>
            <a:r>
              <a:rPr lang="en-US" sz="2000" dirty="0" smtClean="0">
                <a:solidFill>
                  <a:srgbClr val="000099"/>
                </a:solidFill>
                <a:sym typeface="Symbol"/>
              </a:rPr>
              <a:t>,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д</a:t>
            </a:r>
            <a:r>
              <a:rPr lang="ru-RU" sz="2000" dirty="0" smtClean="0">
                <a:solidFill>
                  <a:srgbClr val="000099"/>
                </a:solidFill>
              </a:rPr>
              <a:t>ля растворения солей </a:t>
            </a:r>
            <a:r>
              <a:rPr lang="en-US" sz="2000" dirty="0" smtClean="0">
                <a:solidFill>
                  <a:srgbClr val="000099"/>
                </a:solidFill>
              </a:rPr>
              <a:t>Li!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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en-GB" sz="2000" dirty="0">
                <a:solidFill>
                  <a:srgbClr val="000099"/>
                </a:solidFill>
              </a:rPr>
              <a:t>LiPF</a:t>
            </a:r>
            <a:r>
              <a:rPr lang="en-GB" sz="2000" baseline="-25000" dirty="0">
                <a:solidFill>
                  <a:srgbClr val="000099"/>
                </a:solidFill>
              </a:rPr>
              <a:t>6</a:t>
            </a:r>
            <a:r>
              <a:rPr lang="en-GB" sz="2000" dirty="0">
                <a:solidFill>
                  <a:srgbClr val="000099"/>
                </a:solidFill>
              </a:rPr>
              <a:t>, LiBF</a:t>
            </a:r>
            <a:r>
              <a:rPr lang="en-GB" sz="2000" baseline="-25000" dirty="0">
                <a:solidFill>
                  <a:srgbClr val="000099"/>
                </a:solidFill>
              </a:rPr>
              <a:t>4</a:t>
            </a:r>
            <a:r>
              <a:rPr lang="en-GB" sz="2000" dirty="0">
                <a:solidFill>
                  <a:srgbClr val="000099"/>
                </a:solidFill>
              </a:rPr>
              <a:t>, LiAsF</a:t>
            </a:r>
            <a:r>
              <a:rPr lang="en-GB" sz="2000" baseline="-25000" dirty="0">
                <a:solidFill>
                  <a:srgbClr val="000099"/>
                </a:solidFill>
              </a:rPr>
              <a:t>6</a:t>
            </a:r>
            <a:r>
              <a:rPr lang="en-GB" sz="2000" dirty="0">
                <a:solidFill>
                  <a:srgbClr val="000099"/>
                </a:solidFill>
              </a:rPr>
              <a:t>, LiClO</a:t>
            </a:r>
            <a:r>
              <a:rPr lang="en-GB" sz="2000" baseline="-25000" dirty="0">
                <a:solidFill>
                  <a:srgbClr val="000099"/>
                </a:solidFill>
              </a:rPr>
              <a:t>4</a:t>
            </a:r>
            <a:r>
              <a:rPr lang="en-GB" sz="2000" dirty="0">
                <a:solidFill>
                  <a:srgbClr val="000099"/>
                </a:solidFill>
              </a:rPr>
              <a:t>, Li(CF</a:t>
            </a:r>
            <a:r>
              <a:rPr lang="en-GB" sz="2000" baseline="-25000" dirty="0">
                <a:solidFill>
                  <a:srgbClr val="000099"/>
                </a:solidFill>
              </a:rPr>
              <a:t>3</a:t>
            </a:r>
            <a:r>
              <a:rPr lang="en-GB" sz="2000" dirty="0">
                <a:solidFill>
                  <a:srgbClr val="000099"/>
                </a:solidFill>
              </a:rPr>
              <a:t>SO</a:t>
            </a:r>
            <a:r>
              <a:rPr lang="en-GB" sz="2000" baseline="-25000" dirty="0">
                <a:solidFill>
                  <a:srgbClr val="000099"/>
                </a:solidFill>
              </a:rPr>
              <a:t>3</a:t>
            </a:r>
            <a:r>
              <a:rPr lang="en-GB" sz="2000" dirty="0">
                <a:solidFill>
                  <a:srgbClr val="000099"/>
                </a:solidFill>
              </a:rPr>
              <a:t>), </a:t>
            </a:r>
            <a:r>
              <a:rPr lang="en-GB" sz="2000" dirty="0" err="1">
                <a:solidFill>
                  <a:srgbClr val="000099"/>
                </a:solidFill>
              </a:rPr>
              <a:t>LiN</a:t>
            </a:r>
            <a:r>
              <a:rPr lang="en-GB" sz="2000" dirty="0">
                <a:solidFill>
                  <a:srgbClr val="000099"/>
                </a:solidFill>
              </a:rPr>
              <a:t>(CF</a:t>
            </a:r>
            <a:r>
              <a:rPr lang="en-GB" sz="2000" baseline="-25000" dirty="0">
                <a:solidFill>
                  <a:srgbClr val="000099"/>
                </a:solidFill>
              </a:rPr>
              <a:t>3</a:t>
            </a:r>
            <a:r>
              <a:rPr lang="en-GB" sz="2000" dirty="0">
                <a:solidFill>
                  <a:srgbClr val="000099"/>
                </a:solidFill>
              </a:rPr>
              <a:t>SO</a:t>
            </a:r>
            <a:r>
              <a:rPr lang="en-GB" sz="2000" baseline="-25000" dirty="0">
                <a:solidFill>
                  <a:srgbClr val="000099"/>
                </a:solidFill>
              </a:rPr>
              <a:t>3</a:t>
            </a:r>
            <a:r>
              <a:rPr lang="en-GB" sz="2000" dirty="0">
                <a:solidFill>
                  <a:srgbClr val="000099"/>
                </a:solidFill>
              </a:rPr>
              <a:t>)</a:t>
            </a:r>
            <a:r>
              <a:rPr lang="en-GB" sz="2000" baseline="-25000" dirty="0">
                <a:solidFill>
                  <a:srgbClr val="000099"/>
                </a:solidFill>
              </a:rPr>
              <a:t>2</a:t>
            </a:r>
            <a:r>
              <a:rPr lang="en-GB" sz="2000" dirty="0">
                <a:solidFill>
                  <a:srgbClr val="000099"/>
                </a:solidFill>
              </a:rPr>
              <a:t>, </a:t>
            </a:r>
            <a:r>
              <a:rPr lang="en-GB" sz="2000" dirty="0" err="1">
                <a:solidFill>
                  <a:srgbClr val="000099"/>
                </a:solidFill>
              </a:rPr>
              <a:t>LiN</a:t>
            </a:r>
            <a:r>
              <a:rPr lang="en-GB" sz="2000" dirty="0">
                <a:solidFill>
                  <a:srgbClr val="000099"/>
                </a:solidFill>
              </a:rPr>
              <a:t>(C</a:t>
            </a:r>
            <a:r>
              <a:rPr lang="en-GB" sz="2000" baseline="-25000" dirty="0">
                <a:solidFill>
                  <a:srgbClr val="000099"/>
                </a:solidFill>
              </a:rPr>
              <a:t>2</a:t>
            </a:r>
            <a:r>
              <a:rPr lang="en-GB" sz="2000" dirty="0">
                <a:solidFill>
                  <a:srgbClr val="000099"/>
                </a:solidFill>
              </a:rPr>
              <a:t>F</a:t>
            </a:r>
            <a:r>
              <a:rPr lang="en-GB" sz="2000" baseline="-25000" dirty="0">
                <a:solidFill>
                  <a:srgbClr val="000099"/>
                </a:solidFill>
              </a:rPr>
              <a:t>5</a:t>
            </a:r>
            <a:r>
              <a:rPr lang="en-GB" sz="2000" dirty="0">
                <a:solidFill>
                  <a:srgbClr val="000099"/>
                </a:solidFill>
              </a:rPr>
              <a:t>SO</a:t>
            </a:r>
            <a:r>
              <a:rPr lang="en-GB" sz="2000" baseline="-25000" dirty="0">
                <a:solidFill>
                  <a:srgbClr val="000099"/>
                </a:solidFill>
              </a:rPr>
              <a:t>2</a:t>
            </a:r>
            <a:r>
              <a:rPr lang="en-GB" sz="2000" dirty="0">
                <a:solidFill>
                  <a:srgbClr val="000099"/>
                </a:solidFill>
              </a:rPr>
              <a:t>)</a:t>
            </a:r>
            <a:r>
              <a:rPr lang="en-GB" sz="2000" baseline="-25000" dirty="0">
                <a:solidFill>
                  <a:srgbClr val="000099"/>
                </a:solidFill>
              </a:rPr>
              <a:t>2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5632" y="4581128"/>
            <a:ext cx="1236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polysiloxanes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581128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poly(ethylene imine)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948" y="4581128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poly(propylene oxide)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28" y="5550328"/>
            <a:ext cx="895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Растворимость соли </a:t>
            </a:r>
            <a:r>
              <a:rPr lang="en-GB" dirty="0" smtClean="0">
                <a:solidFill>
                  <a:srgbClr val="000099"/>
                </a:solidFill>
              </a:rPr>
              <a:t>LiAsF</a:t>
            </a:r>
            <a:r>
              <a:rPr lang="en-GB" baseline="-25000" dirty="0" smtClean="0">
                <a:solidFill>
                  <a:srgbClr val="000099"/>
                </a:solidFill>
              </a:rPr>
              <a:t>6</a:t>
            </a:r>
            <a:r>
              <a:rPr lang="ru-RU" dirty="0" smtClean="0">
                <a:solidFill>
                  <a:srgbClr val="000099"/>
                </a:solidFill>
              </a:rPr>
              <a:t> в ПЭО: бирюзовые – </a:t>
            </a:r>
            <a:r>
              <a:rPr lang="en-US" dirty="0" smtClean="0">
                <a:solidFill>
                  <a:srgbClr val="000099"/>
                </a:solidFill>
              </a:rPr>
              <a:t>Li, </a:t>
            </a:r>
            <a:r>
              <a:rPr lang="ru-RU" dirty="0" smtClean="0">
                <a:solidFill>
                  <a:srgbClr val="000099"/>
                </a:solidFill>
              </a:rPr>
              <a:t>белые – </a:t>
            </a:r>
            <a:r>
              <a:rPr lang="en-US" dirty="0" smtClean="0">
                <a:solidFill>
                  <a:srgbClr val="000099"/>
                </a:solidFill>
              </a:rPr>
              <a:t>As, </a:t>
            </a:r>
            <a:r>
              <a:rPr lang="ru-RU" dirty="0" smtClean="0">
                <a:solidFill>
                  <a:srgbClr val="000099"/>
                </a:solidFill>
              </a:rPr>
              <a:t>пурпурные </a:t>
            </a:r>
            <a:r>
              <a:rPr lang="en-US" dirty="0" smtClean="0">
                <a:solidFill>
                  <a:srgbClr val="000099"/>
                </a:solidFill>
              </a:rPr>
              <a:t>– F, </a:t>
            </a:r>
            <a:r>
              <a:rPr lang="ru-RU" dirty="0" smtClean="0">
                <a:solidFill>
                  <a:srgbClr val="000099"/>
                </a:solidFill>
              </a:rPr>
              <a:t>кислород в цепях ПЭО выделен красным цветом, показ</a:t>
            </a:r>
            <a:r>
              <a:rPr lang="ru-RU" dirty="0">
                <a:solidFill>
                  <a:srgbClr val="000099"/>
                </a:solidFill>
              </a:rPr>
              <a:t>а</a:t>
            </a:r>
            <a:r>
              <a:rPr lang="ru-RU" dirty="0" smtClean="0">
                <a:solidFill>
                  <a:srgbClr val="000099"/>
                </a:solidFill>
              </a:rPr>
              <a:t>но координирование вокруг ионов </a:t>
            </a:r>
            <a:r>
              <a:rPr lang="en-US" dirty="0" smtClean="0">
                <a:solidFill>
                  <a:srgbClr val="000099"/>
                </a:solidFill>
              </a:rPr>
              <a:t>Li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60" y="1196752"/>
            <a:ext cx="6669968" cy="4353576"/>
          </a:xfrm>
        </p:spPr>
      </p:pic>
    </p:spTree>
    <p:extLst>
      <p:ext uri="{BB962C8B-B14F-4D97-AF65-F5344CB8AC3E}">
        <p14:creationId xmlns:p14="http://schemas.microsoft.com/office/powerpoint/2010/main" val="26744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" y="548680"/>
            <a:ext cx="8768881" cy="6388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Проводимость электролитов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819" y="1055365"/>
            <a:ext cx="182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стекло, стекло-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керамика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4659" y="12595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99"/>
                </a:solidFill>
              </a:rPr>
              <a:t>Li</a:t>
            </a:r>
            <a:r>
              <a:rPr lang="en-GB" sz="1800" baseline="-25000" dirty="0" smtClean="0">
                <a:solidFill>
                  <a:srgbClr val="000099"/>
                </a:solidFill>
              </a:rPr>
              <a:t>1+x</a:t>
            </a:r>
            <a:r>
              <a:rPr lang="en-GB" sz="1800" dirty="0" smtClean="0">
                <a:solidFill>
                  <a:srgbClr val="000099"/>
                </a:solidFill>
              </a:rPr>
              <a:t>Al</a:t>
            </a:r>
            <a:r>
              <a:rPr lang="en-GB" sz="1800" baseline="-25000" dirty="0" smtClean="0">
                <a:solidFill>
                  <a:srgbClr val="000099"/>
                </a:solidFill>
              </a:rPr>
              <a:t>x</a:t>
            </a:r>
            <a:r>
              <a:rPr lang="en-GB" sz="1800" dirty="0" smtClean="0">
                <a:solidFill>
                  <a:srgbClr val="000099"/>
                </a:solidFill>
              </a:rPr>
              <a:t>Ge</a:t>
            </a:r>
            <a:r>
              <a:rPr lang="en-GB" sz="1800" baseline="-25000" dirty="0" smtClean="0">
                <a:solidFill>
                  <a:srgbClr val="000099"/>
                </a:solidFill>
              </a:rPr>
              <a:t>2</a:t>
            </a:r>
            <a:r>
              <a:rPr lang="en-GB" sz="1800" baseline="-25000" dirty="0">
                <a:solidFill>
                  <a:srgbClr val="000099"/>
                </a:solidFill>
              </a:rPr>
              <a:t>−</a:t>
            </a:r>
            <a:r>
              <a:rPr lang="en-GB" sz="1800" baseline="-25000" dirty="0" smtClean="0">
                <a:solidFill>
                  <a:srgbClr val="000099"/>
                </a:solidFill>
              </a:rPr>
              <a:t>x</a:t>
            </a:r>
            <a:r>
              <a:rPr lang="en-GB" sz="1800" dirty="0" smtClean="0">
                <a:solidFill>
                  <a:srgbClr val="000099"/>
                </a:solidFill>
              </a:rPr>
              <a:t>(PO</a:t>
            </a:r>
            <a:r>
              <a:rPr lang="en-GB" sz="1800" baseline="-25000" dirty="0" smtClean="0">
                <a:solidFill>
                  <a:srgbClr val="000099"/>
                </a:solidFill>
              </a:rPr>
              <a:t>4</a:t>
            </a:r>
            <a:r>
              <a:rPr lang="en-GB" sz="1800" dirty="0" smtClean="0">
                <a:solidFill>
                  <a:srgbClr val="000099"/>
                </a:solidFill>
              </a:rPr>
              <a:t>)</a:t>
            </a:r>
            <a:r>
              <a:rPr lang="en-GB" sz="1800" baseline="-25000" dirty="0" smtClean="0">
                <a:solidFill>
                  <a:srgbClr val="000099"/>
                </a:solidFill>
              </a:rPr>
              <a:t>3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078" y="3953825"/>
            <a:ext cx="161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перовскит </a:t>
            </a:r>
          </a:p>
          <a:p>
            <a:r>
              <a:rPr lang="en-GB" sz="1800" dirty="0" smtClean="0">
                <a:solidFill>
                  <a:srgbClr val="000099"/>
                </a:solidFill>
              </a:rPr>
              <a:t>Li</a:t>
            </a:r>
            <a:r>
              <a:rPr lang="en-GB" sz="1800" baseline="-25000" dirty="0" smtClean="0">
                <a:solidFill>
                  <a:srgbClr val="000099"/>
                </a:solidFill>
              </a:rPr>
              <a:t>3x</a:t>
            </a:r>
            <a:r>
              <a:rPr lang="en-GB" sz="1800" dirty="0" smtClean="0">
                <a:solidFill>
                  <a:srgbClr val="000099"/>
                </a:solidFill>
              </a:rPr>
              <a:t>La</a:t>
            </a:r>
            <a:r>
              <a:rPr lang="en-GB" sz="1800" baseline="-25000" dirty="0" smtClean="0">
                <a:solidFill>
                  <a:srgbClr val="000099"/>
                </a:solidFill>
              </a:rPr>
              <a:t>2/3</a:t>
            </a:r>
            <a:r>
              <a:rPr lang="en-GB" sz="1800" baseline="-25000" dirty="0">
                <a:solidFill>
                  <a:srgbClr val="000099"/>
                </a:solidFill>
              </a:rPr>
              <a:t>−x</a:t>
            </a:r>
            <a:r>
              <a:rPr lang="en-GB" sz="1800" dirty="0">
                <a:solidFill>
                  <a:srgbClr val="000099"/>
                </a:solidFill>
              </a:rPr>
              <a:t>TiO</a:t>
            </a:r>
            <a:r>
              <a:rPr lang="en-GB" sz="1800" baseline="-25000" dirty="0">
                <a:solidFill>
                  <a:srgbClr val="000099"/>
                </a:solidFill>
              </a:rPr>
              <a:t>3</a:t>
            </a:r>
            <a:endParaRPr lang="ru-RU" sz="1800" baseline="-25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912" y="108321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Гель, ПВДФ с </a:t>
            </a:r>
            <a:r>
              <a:rPr lang="ru-RU" sz="1800" dirty="0" err="1" smtClean="0">
                <a:solidFill>
                  <a:srgbClr val="000099"/>
                </a:solidFill>
              </a:rPr>
              <a:t>гексафторпропиленом</a:t>
            </a:r>
            <a:r>
              <a:rPr lang="ru-RU" sz="1800" dirty="0" smtClean="0">
                <a:solidFill>
                  <a:srgbClr val="000099"/>
                </a:solidFill>
              </a:rPr>
              <a:t>, + </a:t>
            </a:r>
            <a:r>
              <a:rPr lang="en-US" sz="1800" dirty="0" smtClean="0">
                <a:solidFill>
                  <a:srgbClr val="000099"/>
                </a:solidFill>
              </a:rPr>
              <a:t>Li</a:t>
            </a:r>
            <a:r>
              <a:rPr lang="ru-RU" sz="1800" dirty="0" smtClean="0">
                <a:solidFill>
                  <a:srgbClr val="000099"/>
                </a:solidFill>
              </a:rPr>
              <a:t>-соль и органические растворители (карбонат.)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2834" y="4519280"/>
            <a:ext cx="271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ПЭО с </a:t>
            </a:r>
            <a:r>
              <a:rPr lang="en-US" sz="1800" dirty="0" smtClean="0">
                <a:solidFill>
                  <a:srgbClr val="000099"/>
                </a:solidFill>
              </a:rPr>
              <a:t>Li</a:t>
            </a:r>
            <a:r>
              <a:rPr lang="ru-RU" sz="1800" dirty="0" smtClean="0">
                <a:solidFill>
                  <a:srgbClr val="000099"/>
                </a:solidFill>
              </a:rPr>
              <a:t>-солью, 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  в </a:t>
            </a:r>
            <a:r>
              <a:rPr lang="ru-RU" sz="1800" dirty="0" err="1" smtClean="0">
                <a:solidFill>
                  <a:srgbClr val="000099"/>
                </a:solidFill>
              </a:rPr>
              <a:t>т.ч</a:t>
            </a:r>
            <a:r>
              <a:rPr lang="ru-RU" sz="1800" dirty="0" smtClean="0">
                <a:solidFill>
                  <a:srgbClr val="000099"/>
                </a:solidFill>
              </a:rPr>
              <a:t>. органической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олимерные соли лития, например: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люс сополимеры и композиты (функциональные включения и т.п.)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22774"/>
              </p:ext>
            </p:extLst>
          </p:nvPr>
        </p:nvGraphicFramePr>
        <p:xfrm>
          <a:off x="2216522" y="2780928"/>
          <a:ext cx="300355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3" imgW="2321198" imgH="1112616" progId="ChemDraw.Document.6.0">
                  <p:embed/>
                </p:oleObj>
              </mc:Choice>
              <mc:Fallback>
                <p:oleObj name="CS ChemDraw Drawing" r:id="rId3" imgW="2321198" imgH="1112616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522" y="2780928"/>
                        <a:ext cx="3003550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4384" y="649224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Cui</a:t>
            </a:r>
            <a:r>
              <a:rPr lang="en-US" sz="1400" dirty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//</a:t>
            </a:r>
            <a:r>
              <a:rPr lang="it-IT" sz="1400" dirty="0" smtClean="0"/>
              <a:t> </a:t>
            </a:r>
            <a:r>
              <a:rPr lang="it-IT" sz="1400" i="1" dirty="0"/>
              <a:t>J. Appl. Polym. Sci</a:t>
            </a:r>
            <a:r>
              <a:rPr lang="it-IT" sz="1400" dirty="0" smtClean="0"/>
              <a:t>. </a:t>
            </a:r>
            <a:r>
              <a:rPr lang="it-IT" sz="1400" b="1" dirty="0" smtClean="0"/>
              <a:t>2012</a:t>
            </a:r>
            <a:r>
              <a:rPr lang="it-IT" sz="1400" dirty="0" smtClean="0"/>
              <a:t>, </a:t>
            </a:r>
            <a:r>
              <a:rPr lang="it-IT" sz="1400" i="1" dirty="0" smtClean="0"/>
              <a:t>126</a:t>
            </a:r>
            <a:r>
              <a:rPr lang="it-IT" sz="1400" dirty="0" smtClean="0"/>
              <a:t>, 510–518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59624" y="264417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э</a:t>
            </a:r>
            <a:r>
              <a:rPr lang="ru-RU" dirty="0" smtClean="0">
                <a:solidFill>
                  <a:srgbClr val="000099"/>
                </a:solidFill>
              </a:rPr>
              <a:t>лектрохимическое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окно 4.4 В</a:t>
            </a:r>
          </a:p>
          <a:p>
            <a:r>
              <a:rPr lang="ru-RU" dirty="0">
                <a:solidFill>
                  <a:srgbClr val="000099"/>
                </a:solidFill>
              </a:rPr>
              <a:t>т</a:t>
            </a:r>
            <a:r>
              <a:rPr lang="ru-RU" dirty="0" smtClean="0">
                <a:solidFill>
                  <a:srgbClr val="000099"/>
                </a:solidFill>
              </a:rPr>
              <a:t>емпературная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стабильность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Литий-полимерные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Материалы для иммобилизации анионов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4384" y="649224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 </a:t>
            </a:r>
            <a:r>
              <a:rPr lang="pt-BR" sz="1400" dirty="0" smtClean="0"/>
              <a:t>Kurono</a:t>
            </a:r>
            <a:r>
              <a:rPr lang="ru-RU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 //</a:t>
            </a:r>
            <a:r>
              <a:rPr lang="pt-BR" sz="1400" dirty="0" smtClean="0"/>
              <a:t> </a:t>
            </a:r>
            <a:r>
              <a:rPr lang="pt-BR" sz="1400" i="1" dirty="0"/>
              <a:t>Electrochim. </a:t>
            </a:r>
            <a:r>
              <a:rPr lang="pt-BR" sz="1400" i="1" dirty="0" smtClean="0"/>
              <a:t>Acta</a:t>
            </a:r>
            <a:r>
              <a:rPr lang="pt-BR" sz="1400" dirty="0" smtClean="0"/>
              <a:t> </a:t>
            </a:r>
            <a:r>
              <a:rPr lang="pt-BR" sz="1400" b="1" dirty="0" smtClean="0"/>
              <a:t>2001</a:t>
            </a:r>
            <a:r>
              <a:rPr lang="pt-BR" sz="1400" dirty="0" smtClean="0"/>
              <a:t>, </a:t>
            </a:r>
            <a:r>
              <a:rPr lang="pt-BR" sz="1400" i="1" dirty="0" smtClean="0"/>
              <a:t>47</a:t>
            </a:r>
            <a:r>
              <a:rPr lang="pt-BR" sz="1400" dirty="0" smtClean="0"/>
              <a:t>, 483</a:t>
            </a:r>
            <a:endParaRPr lang="pt-BR" sz="1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2422672"/>
            <a:ext cx="4389120" cy="2878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872" y="55172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повышение числа переноса лития</a:t>
            </a:r>
            <a:r>
              <a:rPr lang="en-US" dirty="0" smtClean="0">
                <a:solidFill>
                  <a:srgbClr val="000099"/>
                </a:solidFill>
              </a:rPr>
              <a:t> (</a:t>
            </a:r>
            <a:r>
              <a:rPr lang="ru-RU" dirty="0" smtClean="0">
                <a:solidFill>
                  <a:srgbClr val="000099"/>
                </a:solidFill>
              </a:rPr>
              <a:t>до </a:t>
            </a:r>
            <a:r>
              <a:rPr lang="en-US" dirty="0" smtClean="0">
                <a:solidFill>
                  <a:srgbClr val="000099"/>
                </a:solidFill>
              </a:rPr>
              <a:t>~0.8)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Литий-воздушные аккумуляторы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6" y="1103177"/>
            <a:ext cx="8158140" cy="5734503"/>
          </a:xfrm>
        </p:spPr>
      </p:pic>
    </p:spTree>
    <p:extLst>
      <p:ext uri="{BB962C8B-B14F-4D97-AF65-F5344CB8AC3E}">
        <p14:creationId xmlns:p14="http://schemas.microsoft.com/office/powerpoint/2010/main" val="19135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7749</TotalTime>
  <Words>746</Words>
  <Application>Microsoft Office PowerPoint</Application>
  <PresentationFormat>Экран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Default Design</vt:lpstr>
      <vt:lpstr>CS ChemDraw Drawing</vt:lpstr>
      <vt:lpstr>Литий-полимерные аккумуляторы</vt:lpstr>
      <vt:lpstr>Литий-полимерные аккумуляторы</vt:lpstr>
      <vt:lpstr>Литий-полимерные аккумуляторы</vt:lpstr>
      <vt:lpstr>Литий-полимерные аккумуляторы</vt:lpstr>
      <vt:lpstr>Литий-полимерные аккумуляторы</vt:lpstr>
      <vt:lpstr>Проводимость электролитов</vt:lpstr>
      <vt:lpstr>Литий-полимерные аккумуляторы</vt:lpstr>
      <vt:lpstr>Литий-полимерные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Литий-воздушные аккумуляторы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  <vt:lpstr>Окислительно-восстановительные проточные батареи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Admin</cp:lastModifiedBy>
  <cp:revision>399</cp:revision>
  <cp:lastPrinted>2016-09-26T14:58:03Z</cp:lastPrinted>
  <dcterms:created xsi:type="dcterms:W3CDTF">1601-01-01T00:00:00Z</dcterms:created>
  <dcterms:modified xsi:type="dcterms:W3CDTF">2024-03-21T19:05:44Z</dcterms:modified>
</cp:coreProperties>
</file>