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64" r:id="rId2"/>
    <p:sldId id="465" r:id="rId3"/>
    <p:sldId id="466" r:id="rId4"/>
    <p:sldId id="467" r:id="rId5"/>
    <p:sldId id="468" r:id="rId6"/>
    <p:sldId id="469" r:id="rId7"/>
    <p:sldId id="471" r:id="rId8"/>
    <p:sldId id="472" r:id="rId9"/>
    <p:sldId id="473" r:id="rId10"/>
    <p:sldId id="474" r:id="rId11"/>
    <p:sldId id="475" r:id="rId12"/>
    <p:sldId id="476" r:id="rId13"/>
    <p:sldId id="489" r:id="rId14"/>
    <p:sldId id="490" r:id="rId15"/>
    <p:sldId id="479" r:id="rId16"/>
    <p:sldId id="491" r:id="rId17"/>
    <p:sldId id="481" r:id="rId18"/>
    <p:sldId id="482" r:id="rId19"/>
    <p:sldId id="492" r:id="rId20"/>
    <p:sldId id="493" r:id="rId21"/>
    <p:sldId id="485" r:id="rId22"/>
    <p:sldId id="486" r:id="rId23"/>
    <p:sldId id="494" r:id="rId24"/>
    <p:sldId id="488" r:id="rId25"/>
  </p:sldIdLst>
  <p:sldSz cx="9144000" cy="6858000" type="screen4x3"/>
  <p:notesSz cx="7102475" cy="10231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at" initials="M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ECFF"/>
    <a:srgbClr val="009900"/>
    <a:srgbClr val="FF0000"/>
    <a:srgbClr val="99CCFF"/>
    <a:srgbClr val="CBE5FF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3" autoAdjust="0"/>
    <p:restoredTop sz="94662" autoAdjust="0"/>
  </p:normalViewPr>
  <p:slideViewPr>
    <p:cSldViewPr showGuides="1">
      <p:cViewPr varScale="1">
        <p:scale>
          <a:sx n="70" d="100"/>
          <a:sy n="70" d="100"/>
        </p:scale>
        <p:origin x="-15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8-31T18:05:52.424" idx="1">
    <p:pos x="10" y="10"/>
    <p:text>/nu -- стехиометрические коэффициенты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02T12:35:07.006" idx="2">
    <p:pos x="10" y="10"/>
    <p:text>G = E + pV - TS = H - TS
dG = -SdT + Vdp -Ada +mu dN (система в термостате с поршнем)
dH = TdS + Vdp - Ada + mu dN (система с адиабатическим поршенем)
Если фиксированы T, p, N то работа A da производится за счет изменения G
количество теплоты при постоянном p, a, N
delta Q = TdS = dH
термодинамическое равновесие, минимум G
delta G = delta H - T delta S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02T15:54:28.820" idx="3">
    <p:pos x="10" y="10"/>
    <p:text>активность твердых веществ (постоянного состава), а также воды в разбавленных растворах, считается единицей, т.о. учитываются только растворы и газы (только для них активности могут меняться)
использование концентраций или парциальных давлений вместо активностей не приводит к значительным погрешностям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02T16:16:31.718" idx="4">
    <p:pos x="10" y="10"/>
    <p:text>диски цинка, диски картона (сукна) пропитанные водой, диски меди (серебра)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02T16:16:31.718" idx="4">
    <p:pos x="10" y="10"/>
    <p:text>диски цинка, диски картона (сукна) пропитанные водой, диски меди (серебра)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02T16:37:45.687" idx="6">
    <p:pos x="10" y="10"/>
    <p:text>Либо пористая керамическая перегородка (Даниэль), либо хлорид аммония вместо сульфата цинка (Якоби), либо разделение сульфатов за счет разной плотности (сульфат меди плотнее) при размещении в сосуде друг над другом (Мейдингер)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02T17:43:50.012" idx="7">
    <p:pos x="10" y="10"/>
    <p:text>бихромат натрия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08T12:12:30.045" idx="8">
    <p:pos x="10" y="10"/>
    <p:text>клапаны, селективные пористые фильтры, катализаторы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325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noProof="0"/>
              <a:t>Click to edit Master text styles</a:t>
            </a:r>
          </a:p>
          <a:p>
            <a:pPr lvl="1"/>
            <a:r>
              <a:rPr lang="en-GB" altLang="ru-RU" noProof="0"/>
              <a:t>Second level</a:t>
            </a:r>
          </a:p>
          <a:p>
            <a:pPr lvl="2"/>
            <a:r>
              <a:rPr lang="en-GB" altLang="ru-RU" noProof="0"/>
              <a:t>Third level</a:t>
            </a:r>
          </a:p>
          <a:p>
            <a:pPr lvl="3"/>
            <a:r>
              <a:rPr lang="en-GB" altLang="ru-RU" noProof="0"/>
              <a:t>Fourth level</a:t>
            </a:r>
          </a:p>
          <a:p>
            <a:pPr lvl="4"/>
            <a:r>
              <a:rPr lang="en-GB" altLang="ru-RU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8675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8675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303A2116-F3E5-48BB-9B86-169D902EFD5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67937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A19E6-4708-44EA-90BB-401F1EF4ADB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917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5E3C-BD24-4FE5-A7A4-29BD902ECCD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089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758D5-0F00-4A0D-8310-FB5D5FC5C16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52839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4C29-AA0F-4927-9396-49704A97923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93067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5C3EA-6842-47F0-9A0F-9E2A5FE9BC6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5166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D5CF5-39F4-4545-B6AE-9D1AEC60161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235877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480A0-05DD-4CF1-93A6-272197BF878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7374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E2269-10CD-43AC-BA69-8B6B2CC3A54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7797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1255-A05D-45DA-9FC8-41580B78E5D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2206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5798C-7330-4694-A1D6-C826110748C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9401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234E6-1AAE-43D4-9758-4EFF354A2C4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2740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BD4E7-94BC-4D8E-A866-088B11BECBA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5869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CE325-D723-439D-ADB3-2571F7180F4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2589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57F88-E55B-42E5-B533-F5DBF05EF70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1433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C48AC-2A2C-491C-B33A-6C86D534E4A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7092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D2389-F079-4717-AB50-86D8BA80241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5200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E5FF"/>
            </a:gs>
            <a:gs pos="50000">
              <a:schemeClr val="bg1"/>
            </a:gs>
            <a:gs pos="100000">
              <a:srgbClr val="CBE5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Master text styles</a:t>
            </a:r>
          </a:p>
          <a:p>
            <a:pPr lvl="1"/>
            <a:r>
              <a:rPr lang="en-GB" altLang="ru-RU"/>
              <a:t>Second level</a:t>
            </a:r>
          </a:p>
          <a:p>
            <a:pPr lvl="2"/>
            <a:r>
              <a:rPr lang="en-GB" altLang="ru-RU"/>
              <a:t>Third level</a:t>
            </a:r>
          </a:p>
          <a:p>
            <a:pPr lvl="3"/>
            <a:r>
              <a:rPr lang="en-GB" altLang="ru-RU"/>
              <a:t>Fourth level</a:t>
            </a:r>
          </a:p>
          <a:p>
            <a:pPr lvl="4"/>
            <a:r>
              <a:rPr lang="en-GB" alt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37E762-6202-47E9-ADD0-CA7849E7C86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r>
              <a:rPr lang="ru-RU" altLang="ru-RU" dirty="0">
                <a:solidFill>
                  <a:srgbClr val="000099"/>
                </a:solidFill>
              </a:rPr>
              <a:t>Напряжение разомкнутой цепи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74440"/>
            <a:ext cx="8640960" cy="41148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На каждом электроде устанавливается электродный потенциал </a:t>
            </a:r>
            <a:r>
              <a:rPr lang="en-US" i="1" dirty="0">
                <a:solidFill>
                  <a:srgbClr val="000099"/>
                </a:solidFill>
              </a:rPr>
              <a:t>E</a:t>
            </a:r>
            <a:r>
              <a:rPr lang="en-US" dirty="0">
                <a:solidFill>
                  <a:srgbClr val="000099"/>
                </a:solidFill>
              </a:rPr>
              <a:t>, </a:t>
            </a:r>
            <a:r>
              <a:rPr lang="ru-RU" dirty="0" err="1">
                <a:solidFill>
                  <a:srgbClr val="000099"/>
                </a:solidFill>
              </a:rPr>
              <a:t>окислительно</a:t>
            </a:r>
            <a:r>
              <a:rPr lang="ru-RU" dirty="0">
                <a:solidFill>
                  <a:srgbClr val="000099"/>
                </a:solidFill>
              </a:rPr>
              <a:t>-восстановительный потенциал данной электродной реакции</a:t>
            </a:r>
          </a:p>
          <a:p>
            <a:r>
              <a:rPr lang="ru-RU" dirty="0">
                <a:solidFill>
                  <a:srgbClr val="000099"/>
                </a:solidFill>
              </a:rPr>
              <a:t>НРЦ – разность потенциалов между положительным и отрицательным электродами, всегда положительно </a:t>
            </a:r>
          </a:p>
          <a:p>
            <a:r>
              <a:rPr lang="ru-RU" dirty="0">
                <a:solidFill>
                  <a:srgbClr val="000099"/>
                </a:solidFill>
              </a:rPr>
              <a:t>НРЦ зависит от природы электродов и электролита (не зависит от размеров, конструкции ячейки и т.п.)</a:t>
            </a:r>
          </a:p>
          <a:p>
            <a:endParaRPr lang="ru-RU" dirty="0">
              <a:solidFill>
                <a:srgbClr val="000099"/>
              </a:solidFill>
            </a:endParaRPr>
          </a:p>
          <a:p>
            <a:endParaRPr lang="ru-RU" baseline="300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172616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Уравнение Нернста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682352"/>
                <a:ext cx="8640960" cy="6131024"/>
              </a:xfrm>
            </p:spPr>
            <p:txBody>
              <a:bodyPr/>
              <a:lstStyle/>
              <a:p>
                <a:r>
                  <a:rPr lang="ru-RU" dirty="0">
                    <a:solidFill>
                      <a:srgbClr val="000099"/>
                    </a:solidFill>
                  </a:rPr>
                  <a:t>Значения электродных потенциалов зависят от активностей* (растворенных, газообразных) компонент: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2.3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𝑅𝑇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𝑛𝐹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lg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baseline="3000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 baseline="3000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baseline="3000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baseline="3000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 baseline="3000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baseline="3000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baseline="3000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 baseline="3000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baseline="3000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baseline="3000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 baseline="3000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baseline="3000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000099"/>
                    </a:solidFill>
                  </a:rPr>
                  <a:t>2.3</a:t>
                </a:r>
                <a:r>
                  <a:rPr lang="en-US" i="1" dirty="0">
                    <a:solidFill>
                      <a:srgbClr val="000099"/>
                    </a:solidFill>
                  </a:rPr>
                  <a:t>RT</a:t>
                </a:r>
                <a:r>
                  <a:rPr lang="ru-RU" i="1" dirty="0">
                    <a:solidFill>
                      <a:srgbClr val="000099"/>
                    </a:solidFill>
                  </a:rPr>
                  <a:t> </a:t>
                </a:r>
                <a:r>
                  <a:rPr lang="en-US" dirty="0">
                    <a:solidFill>
                      <a:srgbClr val="000099"/>
                    </a:solidFill>
                  </a:rPr>
                  <a:t>/</a:t>
                </a:r>
                <a:r>
                  <a:rPr lang="ru-RU" dirty="0">
                    <a:solidFill>
                      <a:srgbClr val="000099"/>
                    </a:solidFill>
                  </a:rPr>
                  <a:t> </a:t>
                </a:r>
                <a:r>
                  <a:rPr lang="en-US" i="1" dirty="0">
                    <a:solidFill>
                      <a:srgbClr val="000099"/>
                    </a:solidFill>
                  </a:rPr>
                  <a:t>F</a:t>
                </a:r>
                <a:r>
                  <a:rPr lang="en-US" dirty="0">
                    <a:solidFill>
                      <a:srgbClr val="000099"/>
                    </a:solidFill>
                  </a:rPr>
                  <a:t> ~ 0.059 </a:t>
                </a:r>
                <a:r>
                  <a:rPr lang="ru-RU" dirty="0">
                    <a:solidFill>
                      <a:srgbClr val="000099"/>
                    </a:solidFill>
                  </a:rPr>
                  <a:t>В</a:t>
                </a:r>
                <a:r>
                  <a:rPr lang="en-US" dirty="0">
                    <a:solidFill>
                      <a:srgbClr val="000099"/>
                    </a:solidFill>
                  </a:rPr>
                  <a:t> </a:t>
                </a:r>
                <a:r>
                  <a:rPr lang="ru-RU" dirty="0">
                    <a:solidFill>
                      <a:srgbClr val="000099"/>
                    </a:solidFill>
                  </a:rPr>
                  <a:t>при </a:t>
                </a:r>
                <a:r>
                  <a:rPr lang="en-US" dirty="0">
                    <a:solidFill>
                      <a:srgbClr val="000099"/>
                    </a:solidFill>
                  </a:rPr>
                  <a:t>25 </a:t>
                </a:r>
                <a:r>
                  <a:rPr lang="en-US" dirty="0">
                    <a:solidFill>
                      <a:srgbClr val="000099"/>
                    </a:solidFill>
                    <a:sym typeface="Symbol"/>
                  </a:rPr>
                  <a:t></a:t>
                </a:r>
                <a:r>
                  <a:rPr lang="ru-RU" dirty="0">
                    <a:solidFill>
                      <a:srgbClr val="000099"/>
                    </a:solidFill>
                    <a:sym typeface="Symbol"/>
                  </a:rPr>
                  <a:t>С</a:t>
                </a:r>
                <a:endParaRPr lang="ru-RU" dirty="0">
                  <a:solidFill>
                    <a:srgbClr val="000099"/>
                  </a:solidFill>
                </a:endParaRPr>
              </a:p>
              <a:p>
                <a:r>
                  <a:rPr lang="en-US" i="1" dirty="0">
                    <a:solidFill>
                      <a:srgbClr val="000099"/>
                    </a:solidFill>
                  </a:rPr>
                  <a:t>E</a:t>
                </a:r>
                <a:r>
                  <a:rPr lang="en-US" baseline="-25000" dirty="0">
                    <a:solidFill>
                      <a:srgbClr val="000099"/>
                    </a:solidFill>
                  </a:rPr>
                  <a:t>0</a:t>
                </a:r>
                <a:r>
                  <a:rPr lang="en-US" dirty="0">
                    <a:solidFill>
                      <a:srgbClr val="000099"/>
                    </a:solidFill>
                  </a:rPr>
                  <a:t> – </a:t>
                </a:r>
                <a:r>
                  <a:rPr lang="ru-RU" dirty="0">
                    <a:solidFill>
                      <a:srgbClr val="000099"/>
                    </a:solidFill>
                  </a:rPr>
                  <a:t>константа, характерная для каждой электродной реакции, </a:t>
                </a:r>
                <a:r>
                  <a:rPr lang="ru-RU" i="1" dirty="0">
                    <a:solidFill>
                      <a:srgbClr val="000099"/>
                    </a:solidFill>
                  </a:rPr>
                  <a:t>стандартный электродный потенциал</a:t>
                </a:r>
                <a:r>
                  <a:rPr lang="ru-RU" dirty="0">
                    <a:solidFill>
                      <a:srgbClr val="000099"/>
                    </a:solidFill>
                  </a:rPr>
                  <a:t> (при единичных активностях)</a:t>
                </a:r>
              </a:p>
              <a:p>
                <a:pPr marL="0" indent="0" algn="ctr">
                  <a:buNone/>
                </a:pPr>
                <a:r>
                  <a:rPr lang="ru-RU" sz="2800" dirty="0">
                    <a:solidFill>
                      <a:srgbClr val="000099"/>
                    </a:solidFill>
                  </a:rPr>
                  <a:t>* на практике часто используют концентрации (растворы) и парциальные давления (газы)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682352"/>
                <a:ext cx="8640960" cy="6131024"/>
              </a:xfrm>
              <a:blipFill rotWithShape="1">
                <a:blip r:embed="rId2"/>
                <a:stretch>
                  <a:fillRect l="-1551" t="-1292" r="-1410" b="-25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0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9080"/>
            <a:ext cx="864096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Требования к материалам реагентов ХИТ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34480"/>
            <a:ext cx="8458200" cy="41148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Окислительный/восстановительный </a:t>
            </a:r>
            <a:r>
              <a:rPr lang="ru-RU" dirty="0" smtClean="0">
                <a:solidFill>
                  <a:srgbClr val="000099"/>
                </a:solidFill>
              </a:rPr>
              <a:t>потенциал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Малый </a:t>
            </a:r>
            <a:r>
              <a:rPr lang="ru-RU" dirty="0" smtClean="0">
                <a:solidFill>
                  <a:srgbClr val="000099"/>
                </a:solidFill>
              </a:rPr>
              <a:t>удельный расход (молекулярная масса, число электронов, коэффициент использования)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Высокие </a:t>
            </a:r>
            <a:r>
              <a:rPr lang="ru-RU" dirty="0">
                <a:solidFill>
                  <a:srgbClr val="000099"/>
                </a:solidFill>
              </a:rPr>
              <a:t>скорости (поляризация)</a:t>
            </a:r>
          </a:p>
          <a:p>
            <a:r>
              <a:rPr lang="ru-RU" dirty="0">
                <a:solidFill>
                  <a:srgbClr val="000099"/>
                </a:solidFill>
              </a:rPr>
              <a:t>Устойчивость </a:t>
            </a:r>
          </a:p>
          <a:p>
            <a:r>
              <a:rPr lang="ru-RU" dirty="0">
                <a:solidFill>
                  <a:srgbClr val="000099"/>
                </a:solidFill>
              </a:rPr>
              <a:t>Технологичность </a:t>
            </a:r>
          </a:p>
          <a:p>
            <a:r>
              <a:rPr lang="ru-RU" dirty="0">
                <a:solidFill>
                  <a:srgbClr val="000099"/>
                </a:solidFill>
              </a:rPr>
              <a:t>Цена </a:t>
            </a:r>
          </a:p>
          <a:p>
            <a:endParaRPr lang="ru-RU" dirty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89" y="1412776"/>
            <a:ext cx="8463976" cy="43204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90264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Примеры ХИТ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1680" y="972017"/>
            <a:ext cx="2920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0099"/>
                </a:solidFill>
              </a:rPr>
              <a:t>Вольтов столб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880" y="573325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</a:rPr>
              <a:t>A. Volta, XVII. On the electricity excited by the mere contact of</a:t>
            </a:r>
          </a:p>
          <a:p>
            <a:r>
              <a:rPr lang="en-US" sz="2000" dirty="0">
                <a:solidFill>
                  <a:srgbClr val="000099"/>
                </a:solidFill>
              </a:rPr>
              <a:t>conducting substances of different kinds // Philos. Trans. R. Soc</a:t>
            </a:r>
            <a:r>
              <a:rPr lang="en-US" sz="2000" dirty="0" smtClean="0">
                <a:solidFill>
                  <a:srgbClr val="000099"/>
                </a:solidFill>
              </a:rPr>
              <a:t>.,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smtClean="0">
                <a:solidFill>
                  <a:srgbClr val="000099"/>
                </a:solidFill>
              </a:rPr>
              <a:t>—</a:t>
            </a:r>
            <a:r>
              <a:rPr lang="en-US" sz="2000" dirty="0">
                <a:solidFill>
                  <a:srgbClr val="000099"/>
                </a:solidFill>
              </a:rPr>
              <a:t>1800, — v. 90, — pp. 403–431.</a:t>
            </a:r>
            <a:endParaRPr lang="ru-RU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90264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Примеры ХИТ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908720"/>
                <a:ext cx="5604954" cy="5760640"/>
              </a:xfrm>
            </p:spPr>
            <p:txBody>
              <a:bodyPr/>
              <a:lstStyle/>
              <a:p>
                <a:r>
                  <a:rPr lang="ru-RU" dirty="0">
                    <a:solidFill>
                      <a:srgbClr val="000099"/>
                    </a:solidFill>
                  </a:rPr>
                  <a:t>Элементы Вольта (вольтов столб)</a:t>
                </a:r>
              </a:p>
              <a:p>
                <a:pPr lvl="1"/>
                <a:r>
                  <a:rPr lang="ru-RU" dirty="0">
                    <a:solidFill>
                      <a:srgbClr val="000099"/>
                    </a:solidFill>
                  </a:rPr>
                  <a:t>Анодная реакция:</a:t>
                </a:r>
                <a:endParaRPr lang="en-US" dirty="0">
                  <a:solidFill>
                    <a:srgbClr val="000099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Zn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Zn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2+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ru-RU" dirty="0">
                    <a:solidFill>
                      <a:srgbClr val="000099"/>
                    </a:solidFill>
                  </a:rPr>
                  <a:t>Катодная реакция: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O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OH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  <a:p>
                <a:r>
                  <a:rPr lang="ru-RU" dirty="0">
                    <a:solidFill>
                      <a:srgbClr val="000099"/>
                    </a:solidFill>
                  </a:rPr>
                  <a:t>ЭДС </a:t>
                </a:r>
                <a:r>
                  <a:rPr lang="en-US" dirty="0">
                    <a:solidFill>
                      <a:srgbClr val="000099"/>
                    </a:solidFill>
                  </a:rPr>
                  <a:t>= 0.349 </a:t>
                </a:r>
                <a:r>
                  <a:rPr lang="ru-RU" dirty="0">
                    <a:solidFill>
                      <a:srgbClr val="000099"/>
                    </a:solidFill>
                  </a:rPr>
                  <a:t>В</a:t>
                </a:r>
              </a:p>
              <a:p>
                <a:r>
                  <a:rPr lang="ru-RU" dirty="0">
                    <a:solidFill>
                      <a:srgbClr val="000099"/>
                    </a:solidFill>
                  </a:rPr>
                  <a:t>НРЦ </a:t>
                </a:r>
                <a:r>
                  <a:rPr lang="en-US" dirty="0">
                    <a:solidFill>
                      <a:srgbClr val="000099"/>
                    </a:solidFill>
                  </a:rPr>
                  <a:t>~ </a:t>
                </a:r>
                <a:r>
                  <a:rPr lang="ru-RU" dirty="0">
                    <a:solidFill>
                      <a:srgbClr val="000099"/>
                    </a:solidFill>
                  </a:rPr>
                  <a:t>0.2–0.4 В (выше, за счет влияния кислорода)</a:t>
                </a:r>
              </a:p>
              <a:p>
                <a:r>
                  <a:rPr lang="en-GB" dirty="0">
                    <a:solidFill>
                      <a:srgbClr val="000099"/>
                    </a:solidFill>
                  </a:rPr>
                  <a:t>(−)Zn|H</a:t>
                </a:r>
                <a:r>
                  <a:rPr lang="en-GB" baseline="-25000" dirty="0">
                    <a:solidFill>
                      <a:srgbClr val="000099"/>
                    </a:solidFill>
                  </a:rPr>
                  <a:t>2</a:t>
                </a:r>
                <a:r>
                  <a:rPr lang="en-GB" dirty="0">
                    <a:solidFill>
                      <a:srgbClr val="000099"/>
                    </a:solidFill>
                  </a:rPr>
                  <a:t>O|(Ag, Cu)(+)</a:t>
                </a:r>
                <a:endParaRPr lang="ru-RU" dirty="0">
                  <a:solidFill>
                    <a:srgbClr val="000099"/>
                  </a:solidFill>
                </a:endParaRPr>
              </a:p>
              <a:p>
                <a:r>
                  <a:rPr lang="ru-RU" dirty="0">
                    <a:solidFill>
                      <a:srgbClr val="000099"/>
                    </a:solidFill>
                  </a:rPr>
                  <a:t>н</a:t>
                </a:r>
                <a:r>
                  <a:rPr lang="ru-RU" dirty="0" smtClean="0">
                    <a:solidFill>
                      <a:srgbClr val="000099"/>
                    </a:solidFill>
                  </a:rPr>
                  <a:t>акопление </a:t>
                </a:r>
                <a:r>
                  <a:rPr lang="ru-RU" dirty="0">
                    <a:solidFill>
                      <a:srgbClr val="000099"/>
                    </a:solidFill>
                  </a:rPr>
                  <a:t>водорода </a:t>
                </a:r>
              </a:p>
              <a:p>
                <a:endParaRPr lang="ru-RU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908720"/>
                <a:ext cx="5604954" cy="5760640"/>
              </a:xfrm>
              <a:blipFill rotWithShape="1">
                <a:blip r:embed="rId2"/>
                <a:stretch>
                  <a:fillRect l="-2503" t="-1376" r="-3482"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0" y="836712"/>
            <a:ext cx="3503549" cy="5328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0450" y="6093296"/>
            <a:ext cx="3540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0099"/>
                </a:solidFill>
              </a:rPr>
              <a:t>диски: 1 – </a:t>
            </a:r>
            <a:r>
              <a:rPr lang="en-US" sz="2200" dirty="0">
                <a:solidFill>
                  <a:srgbClr val="000099"/>
                </a:solidFill>
              </a:rPr>
              <a:t>Zn, 2 – Ag (Cu), 3 – </a:t>
            </a:r>
            <a:r>
              <a:rPr lang="ru-RU" sz="2200" dirty="0">
                <a:solidFill>
                  <a:srgbClr val="000099"/>
                </a:solidFill>
              </a:rPr>
              <a:t>картон (сукно)</a:t>
            </a:r>
          </a:p>
        </p:txBody>
      </p:sp>
    </p:spTree>
    <p:extLst>
      <p:ext uri="{BB962C8B-B14F-4D97-AF65-F5344CB8AC3E}">
        <p14:creationId xmlns:p14="http://schemas.microsoft.com/office/powerpoint/2010/main" val="38949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99392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Примеры ХИТ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960" y="1402432"/>
                <a:ext cx="5396136" cy="4762280"/>
              </a:xfrm>
            </p:spPr>
            <p:txBody>
              <a:bodyPr/>
              <a:lstStyle/>
              <a:p>
                <a:r>
                  <a:rPr lang="ru-RU" dirty="0">
                    <a:solidFill>
                      <a:srgbClr val="000099"/>
                    </a:solidFill>
                  </a:rPr>
                  <a:t>Медно-цинковые элементы Даниэля, Якоби и </a:t>
                </a:r>
                <a:r>
                  <a:rPr lang="ru-RU" dirty="0" err="1">
                    <a:solidFill>
                      <a:srgbClr val="000099"/>
                    </a:solidFill>
                  </a:rPr>
                  <a:t>Мейдингера</a:t>
                </a:r>
                <a:endParaRPr lang="ru-RU" dirty="0">
                  <a:solidFill>
                    <a:srgbClr val="000099"/>
                  </a:solidFill>
                </a:endParaRPr>
              </a:p>
              <a:p>
                <a:pPr lvl="1"/>
                <a:r>
                  <a:rPr lang="ru-RU" dirty="0" err="1">
                    <a:solidFill>
                      <a:srgbClr val="000099"/>
                    </a:solidFill>
                  </a:rPr>
                  <a:t>Токообразующая</a:t>
                </a:r>
                <a:r>
                  <a:rPr lang="ru-RU" dirty="0">
                    <a:solidFill>
                      <a:srgbClr val="000099"/>
                    </a:solidFill>
                  </a:rPr>
                  <a:t> реакция</a:t>
                </a:r>
                <a:endParaRPr lang="en-US" dirty="0">
                  <a:solidFill>
                    <a:srgbClr val="000099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Zn</m:t>
                      </m:r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Cu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2+</m:t>
                          </m:r>
                        </m:sup>
                      </m:sSup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Cu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Zn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  <a:p>
                <a:r>
                  <a:rPr lang="ru-RU" dirty="0">
                    <a:solidFill>
                      <a:srgbClr val="000099"/>
                    </a:solidFill>
                  </a:rPr>
                  <a:t>Составной электролит: </a:t>
                </a:r>
                <a:r>
                  <a:rPr lang="en-GB" dirty="0">
                    <a:solidFill>
                      <a:srgbClr val="000099"/>
                    </a:solidFill>
                  </a:rPr>
                  <a:t>(−)Zn|</a:t>
                </a:r>
                <a:r>
                  <a:rPr lang="en-US" dirty="0">
                    <a:solidFill>
                      <a:srgbClr val="000099"/>
                    </a:solidFill>
                  </a:rPr>
                  <a:t>ZnSO</a:t>
                </a:r>
                <a:r>
                  <a:rPr lang="en-US" baseline="-25000" dirty="0">
                    <a:solidFill>
                      <a:srgbClr val="000099"/>
                    </a:solidFill>
                  </a:rPr>
                  <a:t>4</a:t>
                </a:r>
                <a:r>
                  <a:rPr lang="en-US" dirty="0">
                    <a:solidFill>
                      <a:srgbClr val="000099"/>
                    </a:solidFill>
                  </a:rPr>
                  <a:t>⁞CuSO</a:t>
                </a:r>
                <a:r>
                  <a:rPr lang="en-US" baseline="-25000" dirty="0">
                    <a:solidFill>
                      <a:srgbClr val="000099"/>
                    </a:solidFill>
                  </a:rPr>
                  <a:t>4</a:t>
                </a:r>
                <a:r>
                  <a:rPr lang="en-US" dirty="0">
                    <a:solidFill>
                      <a:srgbClr val="000099"/>
                    </a:solidFill>
                  </a:rPr>
                  <a:t>|Cu(+)</a:t>
                </a:r>
              </a:p>
              <a:p>
                <a:r>
                  <a:rPr lang="ru-RU" dirty="0">
                    <a:solidFill>
                      <a:srgbClr val="000099"/>
                    </a:solidFill>
                  </a:rPr>
                  <a:t>ЭДС </a:t>
                </a:r>
                <a:r>
                  <a:rPr lang="en-US" dirty="0">
                    <a:solidFill>
                      <a:srgbClr val="000099"/>
                    </a:solidFill>
                  </a:rPr>
                  <a:t>= 1.100 </a:t>
                </a:r>
                <a:r>
                  <a:rPr lang="ru-RU" dirty="0">
                    <a:solidFill>
                      <a:srgbClr val="000099"/>
                    </a:solidFill>
                  </a:rPr>
                  <a:t>В</a:t>
                </a:r>
              </a:p>
              <a:p>
                <a:r>
                  <a:rPr lang="ru-RU" dirty="0">
                    <a:solidFill>
                      <a:srgbClr val="000099"/>
                    </a:solidFill>
                  </a:rPr>
                  <a:t>НРЦ </a:t>
                </a:r>
                <a:r>
                  <a:rPr lang="en-US" dirty="0">
                    <a:solidFill>
                      <a:srgbClr val="000099"/>
                    </a:solidFill>
                  </a:rPr>
                  <a:t>~ 1</a:t>
                </a:r>
                <a:r>
                  <a:rPr lang="ru-RU" dirty="0">
                    <a:solidFill>
                      <a:srgbClr val="000099"/>
                    </a:solidFill>
                  </a:rPr>
                  <a:t>.</a:t>
                </a:r>
                <a:r>
                  <a:rPr lang="en-US" dirty="0">
                    <a:solidFill>
                      <a:srgbClr val="000099"/>
                    </a:solidFill>
                  </a:rPr>
                  <a:t>1</a:t>
                </a:r>
                <a:r>
                  <a:rPr lang="ru-RU" dirty="0">
                    <a:solidFill>
                      <a:srgbClr val="000099"/>
                    </a:solidFill>
                  </a:rPr>
                  <a:t> В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60" y="1402432"/>
                <a:ext cx="5396136" cy="4762280"/>
              </a:xfrm>
              <a:blipFill>
                <a:blip r:embed="rId2"/>
                <a:stretch>
                  <a:fillRect l="-2599" t="-1665" r="-1469" b="-37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355976" y="6093296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>
                <a:solidFill>
                  <a:srgbClr val="000099"/>
                </a:solidFill>
              </a:rPr>
              <a:t>1 – керамический стакан</a:t>
            </a:r>
            <a:r>
              <a:rPr lang="en-US" sz="2200" dirty="0">
                <a:solidFill>
                  <a:srgbClr val="000099"/>
                </a:solidFill>
              </a:rPr>
              <a:t>, 2 – </a:t>
            </a:r>
            <a:r>
              <a:rPr lang="ru-RU" sz="2200" dirty="0">
                <a:solidFill>
                  <a:srgbClr val="000099"/>
                </a:solidFill>
              </a:rPr>
              <a:t>катод, </a:t>
            </a:r>
            <a:r>
              <a:rPr lang="en-US" sz="2200" dirty="0">
                <a:solidFill>
                  <a:srgbClr val="000099"/>
                </a:solidFill>
              </a:rPr>
              <a:t>Cu, 3 – </a:t>
            </a:r>
            <a:r>
              <a:rPr lang="ru-RU" sz="2200" dirty="0">
                <a:solidFill>
                  <a:srgbClr val="000099"/>
                </a:solidFill>
              </a:rPr>
              <a:t>сосуд, 4 – анод, </a:t>
            </a:r>
            <a:r>
              <a:rPr lang="en-US" sz="2200" dirty="0">
                <a:solidFill>
                  <a:srgbClr val="000099"/>
                </a:solidFill>
              </a:rPr>
              <a:t>Zn</a:t>
            </a:r>
            <a:endParaRPr lang="ru-RU" sz="2200" dirty="0">
              <a:solidFill>
                <a:srgbClr val="00009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20688"/>
            <a:ext cx="3851920" cy="561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18864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Примеры ХИТ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84784"/>
                <a:ext cx="7772400" cy="5373216"/>
              </a:xfrm>
            </p:spPr>
            <p:txBody>
              <a:bodyPr/>
              <a:lstStyle/>
              <a:p>
                <a:r>
                  <a:rPr lang="ru-RU" dirty="0">
                    <a:solidFill>
                      <a:srgbClr val="000099"/>
                    </a:solidFill>
                  </a:rPr>
                  <a:t>Азотнокислотно-цинковые элементы </a:t>
                </a:r>
                <a:r>
                  <a:rPr lang="ru-RU" dirty="0" err="1">
                    <a:solidFill>
                      <a:srgbClr val="000099"/>
                    </a:solidFill>
                  </a:rPr>
                  <a:t>Гроува</a:t>
                </a:r>
                <a:r>
                  <a:rPr lang="ru-RU" dirty="0">
                    <a:solidFill>
                      <a:srgbClr val="000099"/>
                    </a:solidFill>
                  </a:rPr>
                  <a:t> и Бунзена</a:t>
                </a:r>
              </a:p>
              <a:p>
                <a:pPr lvl="1"/>
                <a:r>
                  <a:rPr lang="ru-RU" dirty="0" err="1">
                    <a:solidFill>
                      <a:srgbClr val="000099"/>
                    </a:solidFill>
                  </a:rPr>
                  <a:t>Токообразующая</a:t>
                </a:r>
                <a:r>
                  <a:rPr lang="ru-RU" dirty="0">
                    <a:solidFill>
                      <a:srgbClr val="000099"/>
                    </a:solidFill>
                  </a:rPr>
                  <a:t> реакция</a:t>
                </a:r>
                <a:endParaRPr lang="en-US" dirty="0">
                  <a:solidFill>
                    <a:srgbClr val="000099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HNO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+3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Zn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+6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NO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+3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Zn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2+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O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  <a:p>
                <a:r>
                  <a:rPr lang="ru-RU" dirty="0">
                    <a:solidFill>
                      <a:srgbClr val="000099"/>
                    </a:solidFill>
                  </a:rPr>
                  <a:t>ЭДС </a:t>
                </a:r>
                <a:r>
                  <a:rPr lang="en-US" dirty="0">
                    <a:solidFill>
                      <a:srgbClr val="000099"/>
                    </a:solidFill>
                  </a:rPr>
                  <a:t>= 1.72 </a:t>
                </a:r>
                <a:r>
                  <a:rPr lang="ru-RU" dirty="0">
                    <a:solidFill>
                      <a:srgbClr val="000099"/>
                    </a:solidFill>
                  </a:rPr>
                  <a:t>В</a:t>
                </a:r>
              </a:p>
              <a:p>
                <a:r>
                  <a:rPr lang="ru-RU" dirty="0">
                    <a:solidFill>
                      <a:srgbClr val="000099"/>
                    </a:solidFill>
                  </a:rPr>
                  <a:t>НРЦ </a:t>
                </a:r>
                <a:r>
                  <a:rPr lang="en-US" dirty="0">
                    <a:solidFill>
                      <a:srgbClr val="000099"/>
                    </a:solidFill>
                  </a:rPr>
                  <a:t>~ 1</a:t>
                </a:r>
                <a:r>
                  <a:rPr lang="ru-RU" dirty="0">
                    <a:solidFill>
                      <a:srgbClr val="000099"/>
                    </a:solidFill>
                  </a:rPr>
                  <a:t>.</a:t>
                </a:r>
                <a:r>
                  <a:rPr lang="en-US" dirty="0">
                    <a:solidFill>
                      <a:srgbClr val="000099"/>
                    </a:solidFill>
                  </a:rPr>
                  <a:t>9</a:t>
                </a:r>
                <a:r>
                  <a:rPr lang="ru-RU" dirty="0">
                    <a:solidFill>
                      <a:srgbClr val="000099"/>
                    </a:solidFill>
                  </a:rPr>
                  <a:t> В</a:t>
                </a:r>
                <a:endParaRPr lang="en-US" dirty="0">
                  <a:solidFill>
                    <a:srgbClr val="000099"/>
                  </a:solidFill>
                </a:endParaRPr>
              </a:p>
              <a:p>
                <a:r>
                  <a:rPr lang="en-GB" dirty="0">
                    <a:solidFill>
                      <a:srgbClr val="000099"/>
                    </a:solidFill>
                  </a:rPr>
                  <a:t>(−)Zn|H</a:t>
                </a:r>
                <a:r>
                  <a:rPr lang="en-GB" baseline="-25000" dirty="0">
                    <a:solidFill>
                      <a:srgbClr val="000099"/>
                    </a:solidFill>
                  </a:rPr>
                  <a:t>2</a:t>
                </a:r>
                <a:r>
                  <a:rPr lang="en-GB" dirty="0">
                    <a:solidFill>
                      <a:srgbClr val="000099"/>
                    </a:solidFill>
                  </a:rPr>
                  <a:t>SO</a:t>
                </a:r>
                <a:r>
                  <a:rPr lang="en-GB" baseline="-25000" dirty="0">
                    <a:solidFill>
                      <a:srgbClr val="000099"/>
                    </a:solidFill>
                  </a:rPr>
                  <a:t>4</a:t>
                </a:r>
                <a:r>
                  <a:rPr lang="en-US" dirty="0">
                    <a:solidFill>
                      <a:srgbClr val="000099"/>
                    </a:solidFill>
                  </a:rPr>
                  <a:t>⁞</a:t>
                </a:r>
                <a:r>
                  <a:rPr lang="en-GB" dirty="0">
                    <a:solidFill>
                      <a:srgbClr val="000099"/>
                    </a:solidFill>
                  </a:rPr>
                  <a:t>NHO</a:t>
                </a:r>
                <a:r>
                  <a:rPr lang="en-GB" baseline="-25000" dirty="0">
                    <a:solidFill>
                      <a:srgbClr val="000099"/>
                    </a:solidFill>
                  </a:rPr>
                  <a:t>3</a:t>
                </a:r>
                <a:r>
                  <a:rPr lang="en-GB" dirty="0">
                    <a:solidFill>
                      <a:srgbClr val="000099"/>
                    </a:solidFill>
                  </a:rPr>
                  <a:t>|(C)(+)</a:t>
                </a:r>
                <a:endParaRPr lang="ru-RU" dirty="0">
                  <a:solidFill>
                    <a:srgbClr val="000099"/>
                  </a:solidFill>
                </a:endParaRPr>
              </a:p>
              <a:p>
                <a:r>
                  <a:rPr lang="ru-RU" dirty="0" smtClean="0">
                    <a:solidFill>
                      <a:srgbClr val="000099"/>
                    </a:solidFill>
                  </a:rPr>
                  <a:t>прямое </a:t>
                </a:r>
                <a:r>
                  <a:rPr lang="ru-RU" dirty="0">
                    <a:solidFill>
                      <a:srgbClr val="000099"/>
                    </a:solidFill>
                  </a:rPr>
                  <a:t>взаимодействие </a:t>
                </a:r>
                <a:r>
                  <a:rPr lang="en-US" dirty="0">
                    <a:solidFill>
                      <a:srgbClr val="000099"/>
                    </a:solidFill>
                  </a:rPr>
                  <a:t>Zn </a:t>
                </a:r>
                <a:r>
                  <a:rPr lang="ru-RU" dirty="0">
                    <a:solidFill>
                      <a:srgbClr val="000099"/>
                    </a:solidFill>
                  </a:rPr>
                  <a:t>с азотной кислотой (диффузия), саморазряд</a:t>
                </a:r>
              </a:p>
              <a:p>
                <a:endParaRPr lang="ru-RU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84784"/>
                <a:ext cx="7772400" cy="5373216"/>
              </a:xfrm>
              <a:blipFill rotWithShape="1">
                <a:blip r:embed="rId2"/>
                <a:stretch>
                  <a:fillRect l="-1804" t="-1476" r="-1882" b="-2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6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18864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Примеры ХИТ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84784"/>
                <a:ext cx="6297742" cy="4474840"/>
              </a:xfrm>
            </p:spPr>
            <p:txBody>
              <a:bodyPr/>
              <a:lstStyle/>
              <a:p>
                <a:r>
                  <a:rPr lang="ru-RU" dirty="0">
                    <a:solidFill>
                      <a:srgbClr val="000099"/>
                    </a:solidFill>
                  </a:rPr>
                  <a:t>Бихроматно-цинковые элементы </a:t>
                </a:r>
                <a:r>
                  <a:rPr lang="ru-RU" dirty="0" err="1">
                    <a:solidFill>
                      <a:srgbClr val="000099"/>
                    </a:solidFill>
                  </a:rPr>
                  <a:t>Поггендорфа</a:t>
                </a:r>
                <a:r>
                  <a:rPr lang="ru-RU" dirty="0">
                    <a:solidFill>
                      <a:srgbClr val="000099"/>
                    </a:solidFill>
                  </a:rPr>
                  <a:t> и Грене</a:t>
                </a:r>
              </a:p>
              <a:p>
                <a:pPr lvl="1"/>
                <a:r>
                  <a:rPr lang="ru-RU" dirty="0" err="1">
                    <a:solidFill>
                      <a:srgbClr val="000099"/>
                    </a:solidFill>
                  </a:rPr>
                  <a:t>Токообразующая</a:t>
                </a:r>
                <a:r>
                  <a:rPr lang="ru-RU" dirty="0">
                    <a:solidFill>
                      <a:srgbClr val="000099"/>
                    </a:solidFill>
                  </a:rPr>
                  <a:t> реакция</a:t>
                </a:r>
                <a:endParaRPr lang="en-US" dirty="0">
                  <a:solidFill>
                    <a:srgbClr val="000099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Cr</m:t>
                          </m:r>
                          <m:r>
                            <m:rPr>
                              <m:nor/>
                            </m:rPr>
                            <a:rPr lang="en-US" b="0" i="0" baseline="-250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O</m:t>
                          </m:r>
                          <m:r>
                            <a:rPr lang="en-US" b="0" i="1" baseline="-250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2−</m:t>
                          </m:r>
                        </m:sup>
                      </m:sSup>
                      <m:r>
                        <a:rPr lang="en-US" b="0" i="1" baseline="3000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+3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Zn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+14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Cr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3+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+3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Zn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2+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O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  <a:p>
                <a:r>
                  <a:rPr lang="ru-RU" dirty="0">
                    <a:solidFill>
                      <a:srgbClr val="000099"/>
                    </a:solidFill>
                  </a:rPr>
                  <a:t>ЭДС </a:t>
                </a:r>
                <a:r>
                  <a:rPr lang="en-US" dirty="0">
                    <a:solidFill>
                      <a:srgbClr val="000099"/>
                    </a:solidFill>
                  </a:rPr>
                  <a:t>= 2.09 </a:t>
                </a:r>
                <a:r>
                  <a:rPr lang="ru-RU" dirty="0">
                    <a:solidFill>
                      <a:srgbClr val="000099"/>
                    </a:solidFill>
                  </a:rPr>
                  <a:t>В</a:t>
                </a:r>
              </a:p>
              <a:p>
                <a:r>
                  <a:rPr lang="ru-RU" dirty="0">
                    <a:solidFill>
                      <a:srgbClr val="000099"/>
                    </a:solidFill>
                  </a:rPr>
                  <a:t>НРЦ </a:t>
                </a:r>
                <a:r>
                  <a:rPr lang="en-US" dirty="0">
                    <a:solidFill>
                      <a:srgbClr val="000099"/>
                    </a:solidFill>
                  </a:rPr>
                  <a:t>~ 2</a:t>
                </a:r>
                <a:r>
                  <a:rPr lang="ru-RU" dirty="0">
                    <a:solidFill>
                      <a:srgbClr val="000099"/>
                    </a:solidFill>
                  </a:rPr>
                  <a:t>.</a:t>
                </a:r>
                <a:r>
                  <a:rPr lang="en-US" dirty="0">
                    <a:solidFill>
                      <a:srgbClr val="000099"/>
                    </a:solidFill>
                  </a:rPr>
                  <a:t>0–2.1 </a:t>
                </a:r>
                <a:r>
                  <a:rPr lang="ru-RU" dirty="0">
                    <a:solidFill>
                      <a:srgbClr val="000099"/>
                    </a:solidFill>
                  </a:rPr>
                  <a:t>В</a:t>
                </a:r>
              </a:p>
              <a:p>
                <a:r>
                  <a:rPr lang="en-GB" dirty="0">
                    <a:solidFill>
                      <a:srgbClr val="000099"/>
                    </a:solidFill>
                  </a:rPr>
                  <a:t>(−)Zn|K</a:t>
                </a:r>
                <a:r>
                  <a:rPr lang="en-GB" baseline="-25000" dirty="0">
                    <a:solidFill>
                      <a:srgbClr val="000099"/>
                    </a:solidFill>
                  </a:rPr>
                  <a:t>2</a:t>
                </a:r>
                <a:r>
                  <a:rPr lang="en-GB" dirty="0">
                    <a:solidFill>
                      <a:srgbClr val="000099"/>
                    </a:solidFill>
                  </a:rPr>
                  <a:t>Cr</a:t>
                </a:r>
                <a:r>
                  <a:rPr lang="en-GB" baseline="-25000" dirty="0">
                    <a:solidFill>
                      <a:srgbClr val="000099"/>
                    </a:solidFill>
                  </a:rPr>
                  <a:t>2</a:t>
                </a:r>
                <a:r>
                  <a:rPr lang="en-GB" dirty="0">
                    <a:solidFill>
                      <a:srgbClr val="000099"/>
                    </a:solidFill>
                  </a:rPr>
                  <a:t>O</a:t>
                </a:r>
                <a:r>
                  <a:rPr lang="en-GB" baseline="-25000" dirty="0">
                    <a:solidFill>
                      <a:srgbClr val="000099"/>
                    </a:solidFill>
                  </a:rPr>
                  <a:t>7</a:t>
                </a:r>
                <a:r>
                  <a:rPr lang="en-GB" dirty="0">
                    <a:solidFill>
                      <a:srgbClr val="000099"/>
                    </a:solidFill>
                  </a:rPr>
                  <a:t>,H</a:t>
                </a:r>
                <a:r>
                  <a:rPr lang="en-GB" baseline="-25000" dirty="0">
                    <a:solidFill>
                      <a:srgbClr val="000099"/>
                    </a:solidFill>
                  </a:rPr>
                  <a:t>2</a:t>
                </a:r>
                <a:r>
                  <a:rPr lang="en-GB" dirty="0">
                    <a:solidFill>
                      <a:srgbClr val="000099"/>
                    </a:solidFill>
                  </a:rPr>
                  <a:t>SO</a:t>
                </a:r>
                <a:r>
                  <a:rPr lang="en-GB" baseline="-25000" dirty="0">
                    <a:solidFill>
                      <a:srgbClr val="000099"/>
                    </a:solidFill>
                  </a:rPr>
                  <a:t>4</a:t>
                </a:r>
                <a:r>
                  <a:rPr lang="en-GB" dirty="0">
                    <a:solidFill>
                      <a:srgbClr val="000099"/>
                    </a:solidFill>
                  </a:rPr>
                  <a:t>|(C)(+)</a:t>
                </a:r>
                <a:endParaRPr lang="ru-RU" dirty="0">
                  <a:solidFill>
                    <a:srgbClr val="000099"/>
                  </a:solidFill>
                </a:endParaRPr>
              </a:p>
              <a:p>
                <a:endParaRPr lang="ru-RU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84784"/>
                <a:ext cx="6297742" cy="4474840"/>
              </a:xfrm>
              <a:blipFill>
                <a:blip r:embed="rId2"/>
                <a:stretch>
                  <a:fillRect l="-2227" t="-1771" b="-95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355976" y="6093296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>
                <a:solidFill>
                  <a:srgbClr val="000099"/>
                </a:solidFill>
              </a:rPr>
              <a:t>1 – поднимающийся цинковый анод</a:t>
            </a:r>
            <a:r>
              <a:rPr lang="en-US" sz="2200" dirty="0">
                <a:solidFill>
                  <a:srgbClr val="000099"/>
                </a:solidFill>
              </a:rPr>
              <a:t>, 2 –</a:t>
            </a:r>
            <a:r>
              <a:rPr lang="ru-RU" sz="2200" dirty="0">
                <a:solidFill>
                  <a:srgbClr val="000099"/>
                </a:solidFill>
              </a:rPr>
              <a:t> графитовые катоды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252" y="548680"/>
            <a:ext cx="3384620" cy="57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Конструктивные разновидности ХИТ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ХИТ с твердыми реагентами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Необходимый запас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Протекание реакций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Отвод тока</a:t>
            </a:r>
          </a:p>
          <a:p>
            <a:r>
              <a:rPr lang="ru-RU" dirty="0">
                <a:solidFill>
                  <a:srgbClr val="000099"/>
                </a:solidFill>
              </a:rPr>
              <a:t>Пластины: невысокая удельная поверхность (поэтому: пористость, профилирование)</a:t>
            </a:r>
          </a:p>
        </p:txBody>
      </p:sp>
    </p:spTree>
    <p:extLst>
      <p:ext uri="{BB962C8B-B14F-4D97-AF65-F5344CB8AC3E}">
        <p14:creationId xmlns:p14="http://schemas.microsoft.com/office/powerpoint/2010/main" val="24429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Конструктивные разновидности ХИТ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ХИТ с жидкими и газообразными реагентами</a:t>
            </a:r>
          </a:p>
          <a:p>
            <a:r>
              <a:rPr lang="ru-RU" dirty="0">
                <a:solidFill>
                  <a:srgbClr val="000099"/>
                </a:solidFill>
              </a:rPr>
              <a:t>Электроды – каталитические функции</a:t>
            </a:r>
          </a:p>
          <a:p>
            <a:r>
              <a:rPr lang="ru-RU" dirty="0">
                <a:solidFill>
                  <a:srgbClr val="000099"/>
                </a:solidFill>
              </a:rPr>
              <a:t>Пространственное разделение реагентов: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Твердый электролит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Полупроницаемая диафрагма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Газодиффузионный электрод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Пассивирование электрода (для одной реакции)</a:t>
            </a:r>
          </a:p>
        </p:txBody>
      </p:sp>
    </p:spTree>
    <p:extLst>
      <p:ext uri="{BB962C8B-B14F-4D97-AF65-F5344CB8AC3E}">
        <p14:creationId xmlns:p14="http://schemas.microsoft.com/office/powerpoint/2010/main" val="40229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Электрические характеристики ХИТ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1148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Вольт-амперная характеристика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019328"/>
            <a:ext cx="6635836" cy="485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5800" y="-90264"/>
            <a:ext cx="7772400" cy="1143000"/>
          </a:xfrm>
        </p:spPr>
        <p:txBody>
          <a:bodyPr/>
          <a:lstStyle/>
          <a:p>
            <a:r>
              <a:rPr lang="ru-RU" altLang="ru-RU" dirty="0">
                <a:solidFill>
                  <a:srgbClr val="000099"/>
                </a:solidFill>
              </a:rPr>
              <a:t>НРЦ и рабочее напряжение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41148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НРЦ связано с термодинамической ЭДС (часто, равно ей)</a:t>
            </a:r>
          </a:p>
          <a:p>
            <a:r>
              <a:rPr lang="ru-RU" dirty="0">
                <a:solidFill>
                  <a:srgbClr val="000099"/>
                </a:solidFill>
              </a:rPr>
              <a:t>При прохождении тока </a:t>
            </a:r>
            <a:r>
              <a:rPr lang="ru-RU" i="1" dirty="0">
                <a:solidFill>
                  <a:srgbClr val="000099"/>
                </a:solidFill>
              </a:rPr>
              <a:t>рабочее напряжение</a:t>
            </a:r>
            <a:r>
              <a:rPr lang="ru-RU" dirty="0">
                <a:solidFill>
                  <a:srgbClr val="000099"/>
                </a:solidFill>
              </a:rPr>
              <a:t> меньше, чем НРЦ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Омические потери (главным образом, в электролите)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Поляризация (перенапряжение) электрода</a:t>
            </a:r>
          </a:p>
          <a:p>
            <a:r>
              <a:rPr lang="ru-RU" dirty="0">
                <a:solidFill>
                  <a:srgbClr val="000099"/>
                </a:solidFill>
              </a:rPr>
              <a:t>Напряжение разряда: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FF0000"/>
                </a:solidFill>
              </a:rPr>
              <a:t>U</a:t>
            </a:r>
            <a:r>
              <a:rPr lang="ru-RU" baseline="-25000" dirty="0">
                <a:solidFill>
                  <a:srgbClr val="FF0000"/>
                </a:solidFill>
              </a:rPr>
              <a:t>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i="1" dirty="0">
                <a:solidFill>
                  <a:srgbClr val="FF0000"/>
                </a:solidFill>
              </a:rPr>
              <a:t>U</a:t>
            </a:r>
            <a:r>
              <a:rPr lang="ru-RU" baseline="-25000" dirty="0">
                <a:solidFill>
                  <a:srgbClr val="FF0000"/>
                </a:solidFill>
              </a:rPr>
              <a:t>рц</a:t>
            </a:r>
            <a:r>
              <a:rPr lang="ru-RU" dirty="0">
                <a:solidFill>
                  <a:srgbClr val="FF0000"/>
                </a:solidFill>
              </a:rPr>
              <a:t> –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</a:t>
            </a:r>
            <a:r>
              <a:rPr lang="ru-RU" baseline="-25000" dirty="0">
                <a:solidFill>
                  <a:srgbClr val="FF0000"/>
                </a:solidFill>
                <a:sym typeface="Symbol"/>
              </a:rPr>
              <a:t>(+)</a:t>
            </a:r>
            <a:r>
              <a:rPr lang="ru-RU" dirty="0">
                <a:solidFill>
                  <a:srgbClr val="FF0000"/>
                </a:solidFill>
              </a:rPr>
              <a:t> –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</a:t>
            </a:r>
            <a:r>
              <a:rPr lang="ru-RU" baseline="-25000" dirty="0">
                <a:solidFill>
                  <a:srgbClr val="FF0000"/>
                </a:solidFill>
              </a:rPr>
              <a:t>(–)</a:t>
            </a:r>
            <a:r>
              <a:rPr lang="ru-RU" dirty="0">
                <a:solidFill>
                  <a:srgbClr val="FF0000"/>
                </a:solidFill>
              </a:rPr>
              <a:t> – </a:t>
            </a:r>
            <a:r>
              <a:rPr lang="en-US" i="1" dirty="0">
                <a:solidFill>
                  <a:srgbClr val="FF0000"/>
                </a:solidFill>
                <a:sym typeface="Symbol"/>
              </a:rPr>
              <a:t>IR</a:t>
            </a:r>
            <a:r>
              <a:rPr lang="ru-RU" baseline="-25000" dirty="0">
                <a:solidFill>
                  <a:srgbClr val="FF0000"/>
                </a:solidFill>
                <a:sym typeface="Symbol"/>
              </a:rPr>
              <a:t>ом</a:t>
            </a:r>
            <a:endParaRPr lang="ru-RU" baseline="-25000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Напряжение заряда: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FF0000"/>
                </a:solidFill>
              </a:rPr>
              <a:t>U</a:t>
            </a:r>
            <a:r>
              <a:rPr lang="ru-RU" baseline="-25000" dirty="0">
                <a:solidFill>
                  <a:srgbClr val="FF0000"/>
                </a:solidFill>
              </a:rPr>
              <a:t>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i="1" dirty="0">
                <a:solidFill>
                  <a:srgbClr val="FF0000"/>
                </a:solidFill>
              </a:rPr>
              <a:t>U</a:t>
            </a:r>
            <a:r>
              <a:rPr lang="ru-RU" baseline="-25000" dirty="0">
                <a:solidFill>
                  <a:srgbClr val="FF0000"/>
                </a:solidFill>
              </a:rPr>
              <a:t>рц</a:t>
            </a:r>
            <a:r>
              <a:rPr lang="ru-RU" dirty="0">
                <a:solidFill>
                  <a:srgbClr val="FF0000"/>
                </a:solidFill>
              </a:rPr>
              <a:t> +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</a:t>
            </a:r>
            <a:r>
              <a:rPr lang="ru-RU" baseline="-25000" dirty="0">
                <a:solidFill>
                  <a:srgbClr val="FF0000"/>
                </a:solidFill>
                <a:sym typeface="Symbol"/>
              </a:rPr>
              <a:t>(+)</a:t>
            </a:r>
            <a:r>
              <a:rPr lang="ru-RU" dirty="0">
                <a:solidFill>
                  <a:srgbClr val="FF0000"/>
                </a:solidFill>
              </a:rPr>
              <a:t> +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</a:t>
            </a:r>
            <a:r>
              <a:rPr lang="ru-RU" baseline="-25000" dirty="0">
                <a:solidFill>
                  <a:srgbClr val="FF0000"/>
                </a:solidFill>
              </a:rPr>
              <a:t>(–)</a:t>
            </a:r>
            <a:r>
              <a:rPr lang="ru-RU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  <a:sym typeface="Symbol"/>
              </a:rPr>
              <a:t>IR</a:t>
            </a:r>
            <a:r>
              <a:rPr lang="ru-RU" baseline="-25000" dirty="0">
                <a:solidFill>
                  <a:srgbClr val="FF0000"/>
                </a:solidFill>
                <a:sym typeface="Symbol"/>
              </a:rPr>
              <a:t>ом</a:t>
            </a:r>
            <a:endParaRPr lang="ru-RU" baseline="-25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  <a:p>
            <a:endParaRPr lang="ru-RU" baseline="300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184" y="5733256"/>
            <a:ext cx="2662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</a:rPr>
              <a:t>Площадь электрода!</a:t>
            </a:r>
          </a:p>
        </p:txBody>
      </p:sp>
    </p:spTree>
    <p:extLst>
      <p:ext uri="{BB962C8B-B14F-4D97-AF65-F5344CB8AC3E}">
        <p14:creationId xmlns:p14="http://schemas.microsoft.com/office/powerpoint/2010/main" val="41254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Электрические характеристики ХИТ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1148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Разрядные кривые (напряжение от времени или от тока)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67" y="2753112"/>
            <a:ext cx="9177976" cy="387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Режимы разряда ХИТ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5544616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Постоянное сопротивление нагрузки</a:t>
            </a:r>
          </a:p>
          <a:p>
            <a:r>
              <a:rPr lang="ru-RU" dirty="0">
                <a:solidFill>
                  <a:srgbClr val="000099"/>
                </a:solidFill>
              </a:rPr>
              <a:t>Постоянный ток</a:t>
            </a:r>
          </a:p>
          <a:p>
            <a:r>
              <a:rPr lang="ru-RU" dirty="0">
                <a:solidFill>
                  <a:srgbClr val="000099"/>
                </a:solidFill>
              </a:rPr>
              <a:t>Постоянная мощность</a:t>
            </a:r>
          </a:p>
          <a:p>
            <a:r>
              <a:rPr lang="ru-RU" dirty="0">
                <a:solidFill>
                  <a:srgbClr val="000099"/>
                </a:solidFill>
              </a:rPr>
              <a:t>Специальный режим изменения нагрузки</a:t>
            </a:r>
          </a:p>
          <a:p>
            <a:endParaRPr lang="ru-RU" dirty="0">
              <a:solidFill>
                <a:srgbClr val="000099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! Максимально допустимый ток разряда</a:t>
            </a:r>
          </a:p>
          <a:p>
            <a:r>
              <a:rPr lang="ru-RU" dirty="0">
                <a:solidFill>
                  <a:srgbClr val="000099"/>
                </a:solidFill>
              </a:rPr>
              <a:t>! Максимально допустимая разрядная мощность</a:t>
            </a:r>
          </a:p>
        </p:txBody>
      </p:sp>
    </p:spTree>
    <p:extLst>
      <p:ext uri="{BB962C8B-B14F-4D97-AF65-F5344CB8AC3E}">
        <p14:creationId xmlns:p14="http://schemas.microsoft.com/office/powerpoint/2010/main" val="28681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Емкость. </a:t>
            </a:r>
            <a:r>
              <a:rPr lang="ru-RU" dirty="0" err="1">
                <a:solidFill>
                  <a:srgbClr val="000099"/>
                </a:solidFill>
              </a:rPr>
              <a:t>Энергозапас</a:t>
            </a:r>
            <a:r>
              <a:rPr lang="ru-RU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16224"/>
            <a:ext cx="7772400" cy="510912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Максимальное количество электричества, которое ХИТ отдает при разряде – разрядная емкость, </a:t>
            </a:r>
            <a:r>
              <a:rPr lang="en-US" dirty="0">
                <a:solidFill>
                  <a:srgbClr val="000099"/>
                </a:solidFill>
              </a:rPr>
              <a:t>C</a:t>
            </a:r>
          </a:p>
          <a:p>
            <a:r>
              <a:rPr lang="ru-RU" dirty="0">
                <a:solidFill>
                  <a:srgbClr val="000099"/>
                </a:solidFill>
              </a:rPr>
              <a:t>Максимальная энергия – </a:t>
            </a:r>
            <a:r>
              <a:rPr lang="ru-RU" dirty="0" err="1">
                <a:solidFill>
                  <a:srgbClr val="000099"/>
                </a:solidFill>
              </a:rPr>
              <a:t>энергозапас</a:t>
            </a:r>
            <a:r>
              <a:rPr lang="ru-RU" dirty="0">
                <a:solidFill>
                  <a:srgbClr val="000099"/>
                </a:solidFill>
              </a:rPr>
              <a:t> </a:t>
            </a:r>
          </a:p>
          <a:p>
            <a:endParaRPr lang="ru-RU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0099"/>
                </a:solidFill>
              </a:rPr>
              <a:t>Фактическая емкость ХИТ зависит от тока разряда: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0099"/>
                </a:solidFill>
              </a:rPr>
              <a:t>С = </a:t>
            </a:r>
            <a:r>
              <a:rPr lang="en-US" i="1" dirty="0">
                <a:solidFill>
                  <a:srgbClr val="000099"/>
                </a:solidFill>
              </a:rPr>
              <a:t>k</a:t>
            </a:r>
            <a:r>
              <a:rPr lang="ru-RU" i="1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/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en-US" i="1" dirty="0">
                <a:solidFill>
                  <a:srgbClr val="000099"/>
                </a:solidFill>
              </a:rPr>
              <a:t>I</a:t>
            </a:r>
            <a:r>
              <a:rPr lang="ru-RU" baseline="-25000" dirty="0">
                <a:solidFill>
                  <a:srgbClr val="000099"/>
                </a:solidFill>
              </a:rPr>
              <a:t>р</a:t>
            </a:r>
            <a:r>
              <a:rPr lang="en-US" baseline="30000" dirty="0">
                <a:solidFill>
                  <a:srgbClr val="000099"/>
                </a:solidFill>
                <a:sym typeface="Symbol"/>
              </a:rPr>
              <a:t></a:t>
            </a:r>
            <a:endParaRPr lang="ru-RU" baseline="30000" dirty="0">
              <a:solidFill>
                <a:srgbClr val="000099"/>
              </a:solidFill>
              <a:sym typeface="Symbol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0099"/>
                </a:solidFill>
                <a:sym typeface="Symbol"/>
              </a:rPr>
              <a:t>(асимптотическая),   </a:t>
            </a:r>
            <a:r>
              <a:rPr lang="en-US" dirty="0">
                <a:solidFill>
                  <a:srgbClr val="000099"/>
                </a:solidFill>
                <a:sym typeface="Symbol"/>
              </a:rPr>
              <a:t>[0.2, 0.7]</a:t>
            </a:r>
            <a:endParaRPr lang="ru-RU" dirty="0">
              <a:solidFill>
                <a:srgbClr val="000099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2791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192" y="1050438"/>
            <a:ext cx="7137409" cy="58075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ru-RU" sz="4000" dirty="0">
                <a:solidFill>
                  <a:srgbClr val="000099"/>
                </a:solidFill>
              </a:rPr>
              <a:t>Термодинамическая стабильность электродов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40768"/>
            <a:ext cx="205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Выделение водорода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2280" y="1340768"/>
            <a:ext cx="205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000099"/>
                </a:solidFill>
              </a:rPr>
              <a:t>Выделение кислорода</a:t>
            </a:r>
          </a:p>
        </p:txBody>
      </p:sp>
    </p:spTree>
    <p:extLst>
      <p:ext uri="{BB962C8B-B14F-4D97-AF65-F5344CB8AC3E}">
        <p14:creationId xmlns:p14="http://schemas.microsoft.com/office/powerpoint/2010/main" val="12087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752"/>
            <a:ext cx="864096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Проблемы герметизации ХИТ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114800"/>
          </a:xfrm>
        </p:spPr>
        <p:txBody>
          <a:bodyPr/>
          <a:lstStyle/>
          <a:p>
            <a:r>
              <a:rPr lang="ru-RU" dirty="0" err="1">
                <a:solidFill>
                  <a:srgbClr val="000099"/>
                </a:solidFill>
              </a:rPr>
              <a:t>Газовыделение</a:t>
            </a:r>
            <a:r>
              <a:rPr lang="ru-RU" dirty="0">
                <a:solidFill>
                  <a:srgbClr val="000099"/>
                </a:solidFill>
              </a:rPr>
              <a:t> (избытки реагентов, дополнительные электроды)</a:t>
            </a:r>
          </a:p>
          <a:p>
            <a:r>
              <a:rPr lang="ru-RU" dirty="0">
                <a:solidFill>
                  <a:srgbClr val="000099"/>
                </a:solidFill>
              </a:rPr>
              <a:t>Окисление восстановителя кислородом воздуха</a:t>
            </a:r>
          </a:p>
          <a:p>
            <a:r>
              <a:rPr lang="ru-RU" dirty="0">
                <a:solidFill>
                  <a:srgbClr val="000099"/>
                </a:solidFill>
              </a:rPr>
              <a:t>Карбонизация щелочного электролита диоксидом углерода</a:t>
            </a:r>
          </a:p>
          <a:p>
            <a:r>
              <a:rPr lang="ru-RU" dirty="0">
                <a:solidFill>
                  <a:srgbClr val="000099"/>
                </a:solidFill>
              </a:rPr>
              <a:t>Попадание влаги в неводный электролит</a:t>
            </a:r>
          </a:p>
          <a:p>
            <a:r>
              <a:rPr lang="ru-RU" dirty="0">
                <a:solidFill>
                  <a:srgbClr val="000099"/>
                </a:solidFill>
              </a:rPr>
              <a:t>Высыхание и потери электролита</a:t>
            </a:r>
          </a:p>
          <a:p>
            <a:r>
              <a:rPr lang="ru-RU" dirty="0">
                <a:solidFill>
                  <a:srgbClr val="000099"/>
                </a:solidFill>
              </a:rPr>
              <a:t>Выделение токсичных веществ</a:t>
            </a:r>
          </a:p>
          <a:p>
            <a:endParaRPr lang="ru-RU" dirty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4280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Законы Фарадея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14400"/>
            <a:ext cx="9144000" cy="41148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Общее количество электричества, проходящего через ячейку, прямо связано с количеством прореагировавших веществ</a:t>
            </a:r>
          </a:p>
          <a:p>
            <a:r>
              <a:rPr lang="ru-RU" dirty="0" err="1">
                <a:solidFill>
                  <a:srgbClr val="000099"/>
                </a:solidFill>
              </a:rPr>
              <a:t>Токообразующая</a:t>
            </a:r>
            <a:r>
              <a:rPr lang="ru-RU" dirty="0">
                <a:solidFill>
                  <a:srgbClr val="000099"/>
                </a:solidFill>
              </a:rPr>
              <a:t> реакция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sym typeface="Symbol"/>
              </a:rPr>
              <a:t>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O</a:t>
            </a:r>
            <a:r>
              <a:rPr lang="en-US" dirty="0">
                <a:solidFill>
                  <a:srgbClr val="FF0000"/>
                </a:solidFill>
                <a:sym typeface="Symbol"/>
              </a:rPr>
              <a:t>O + 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R</a:t>
            </a:r>
            <a:r>
              <a:rPr lang="en-US" dirty="0">
                <a:solidFill>
                  <a:srgbClr val="FF0000"/>
                </a:solidFill>
                <a:sym typeface="Symbol"/>
              </a:rPr>
              <a:t>R + 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US" dirty="0">
                <a:solidFill>
                  <a:srgbClr val="FF0000"/>
                </a:solidFill>
                <a:sym typeface="Symbol"/>
              </a:rPr>
              <a:t>X 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P</a:t>
            </a:r>
            <a:r>
              <a:rPr lang="en-US" dirty="0">
                <a:solidFill>
                  <a:srgbClr val="FF0000"/>
                </a:solidFill>
                <a:sym typeface="Symbol"/>
              </a:rPr>
              <a:t>P + 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Q</a:t>
            </a:r>
            <a:r>
              <a:rPr lang="en-US" dirty="0">
                <a:solidFill>
                  <a:srgbClr val="FF0000"/>
                </a:solidFill>
                <a:sym typeface="Symbol"/>
              </a:rPr>
              <a:t>Q + 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Y</a:t>
            </a:r>
            <a:r>
              <a:rPr lang="en-US" dirty="0">
                <a:solidFill>
                  <a:srgbClr val="FF0000"/>
                </a:solidFill>
                <a:sym typeface="Symbol"/>
              </a:rPr>
              <a:t>Y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Электродные реакции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sym typeface="Symbol"/>
              </a:rPr>
              <a:t>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O</a:t>
            </a:r>
            <a:r>
              <a:rPr lang="en-US" dirty="0">
                <a:solidFill>
                  <a:srgbClr val="FF0000"/>
                </a:solidFill>
                <a:sym typeface="Symbol"/>
              </a:rPr>
              <a:t>O + 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US" dirty="0">
                <a:solidFill>
                  <a:srgbClr val="FF0000"/>
                </a:solidFill>
                <a:sym typeface="Symbol"/>
              </a:rPr>
              <a:t>X' + </a:t>
            </a:r>
            <a:r>
              <a:rPr lang="en-US" i="1" dirty="0">
                <a:solidFill>
                  <a:srgbClr val="FF0000"/>
                </a:solidFill>
                <a:sym typeface="Symbol"/>
              </a:rPr>
              <a:t>ne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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P</a:t>
            </a:r>
            <a:r>
              <a:rPr lang="en-US" dirty="0">
                <a:solidFill>
                  <a:srgbClr val="FF0000"/>
                </a:solidFill>
                <a:sym typeface="Symbol"/>
              </a:rPr>
              <a:t>P + 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Y</a:t>
            </a:r>
            <a:r>
              <a:rPr lang="en-US" dirty="0">
                <a:solidFill>
                  <a:srgbClr val="FF0000"/>
                </a:solidFill>
                <a:sym typeface="Symbol"/>
              </a:rPr>
              <a:t>Y'</a:t>
            </a: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sym typeface="Symbol"/>
              </a:rPr>
              <a:t>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R</a:t>
            </a:r>
            <a:r>
              <a:rPr lang="en-US" dirty="0">
                <a:solidFill>
                  <a:srgbClr val="FF0000"/>
                </a:solidFill>
                <a:sym typeface="Symbol"/>
              </a:rPr>
              <a:t>R + 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US" dirty="0">
                <a:solidFill>
                  <a:srgbClr val="FF0000"/>
                </a:solidFill>
                <a:sym typeface="Symbol"/>
              </a:rPr>
              <a:t>X''  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Q</a:t>
            </a:r>
            <a:r>
              <a:rPr lang="en-US" dirty="0">
                <a:solidFill>
                  <a:srgbClr val="FF0000"/>
                </a:solidFill>
                <a:sym typeface="Symbol"/>
              </a:rPr>
              <a:t>Q + 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Y</a:t>
            </a:r>
            <a:r>
              <a:rPr lang="en-US" dirty="0">
                <a:solidFill>
                  <a:srgbClr val="FF0000"/>
                </a:solidFill>
                <a:sym typeface="Symbol"/>
              </a:rPr>
              <a:t>Y'' + </a:t>
            </a:r>
            <a:r>
              <a:rPr lang="en-US" i="1" dirty="0">
                <a:solidFill>
                  <a:srgbClr val="FF0000"/>
                </a:solidFill>
                <a:sym typeface="Symbol"/>
              </a:rPr>
              <a:t>ne</a:t>
            </a:r>
            <a:endParaRPr lang="ru-RU" i="1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Окислитель (</a:t>
            </a:r>
            <a:r>
              <a:rPr lang="en-US" dirty="0">
                <a:solidFill>
                  <a:srgbClr val="000099"/>
                </a:solidFill>
              </a:rPr>
              <a:t>O)</a:t>
            </a:r>
            <a:r>
              <a:rPr lang="ru-RU" dirty="0">
                <a:solidFill>
                  <a:srgbClr val="000099"/>
                </a:solidFill>
              </a:rPr>
              <a:t>, восстановитель (</a:t>
            </a:r>
            <a:r>
              <a:rPr lang="en-US" dirty="0">
                <a:solidFill>
                  <a:srgbClr val="000099"/>
                </a:solidFill>
              </a:rPr>
              <a:t>R), </a:t>
            </a:r>
            <a:r>
              <a:rPr lang="ru-RU" dirty="0">
                <a:solidFill>
                  <a:srgbClr val="000099"/>
                </a:solidFill>
              </a:rPr>
              <a:t>продукты (</a:t>
            </a:r>
            <a:r>
              <a:rPr lang="en-US" dirty="0">
                <a:solidFill>
                  <a:srgbClr val="000099"/>
                </a:solidFill>
              </a:rPr>
              <a:t>P, Q)</a:t>
            </a:r>
            <a:r>
              <a:rPr lang="ru-RU" dirty="0">
                <a:solidFill>
                  <a:srgbClr val="000099"/>
                </a:solidFill>
              </a:rPr>
              <a:t>, прочие реагенты (</a:t>
            </a:r>
            <a:r>
              <a:rPr lang="en-US" dirty="0">
                <a:solidFill>
                  <a:srgbClr val="000099"/>
                </a:solidFill>
              </a:rPr>
              <a:t>X, Y)</a:t>
            </a:r>
            <a:endParaRPr lang="ru-RU" dirty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7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Законы Фарадея. Удельный расход реагентов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32248"/>
            <a:ext cx="7772400" cy="41148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Заряд: </a:t>
            </a:r>
            <a:r>
              <a:rPr lang="en-US" i="1" dirty="0" err="1">
                <a:solidFill>
                  <a:srgbClr val="000099"/>
                </a:solidFill>
              </a:rPr>
              <a:t>nF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en-US" i="1" dirty="0">
                <a:solidFill>
                  <a:srgbClr val="000099"/>
                </a:solidFill>
              </a:rPr>
              <a:t>F</a:t>
            </a:r>
            <a:r>
              <a:rPr lang="en-US" dirty="0">
                <a:solidFill>
                  <a:srgbClr val="000099"/>
                </a:solidFill>
              </a:rPr>
              <a:t> – </a:t>
            </a:r>
            <a:r>
              <a:rPr lang="ru-RU" dirty="0">
                <a:solidFill>
                  <a:srgbClr val="000099"/>
                </a:solidFill>
              </a:rPr>
              <a:t>число Фарадея (96 </a:t>
            </a:r>
            <a:r>
              <a:rPr lang="ru-RU" dirty="0" smtClean="0">
                <a:solidFill>
                  <a:srgbClr val="000099"/>
                </a:solidFill>
              </a:rPr>
              <a:t>500 </a:t>
            </a:r>
            <a:r>
              <a:rPr lang="ru-RU" dirty="0">
                <a:solidFill>
                  <a:srgbClr val="000099"/>
                </a:solidFill>
              </a:rPr>
              <a:t>Кл</a:t>
            </a:r>
            <a:r>
              <a:rPr lang="en-US" dirty="0">
                <a:solidFill>
                  <a:srgbClr val="000099"/>
                </a:solidFill>
              </a:rPr>
              <a:t>/</a:t>
            </a:r>
            <a:r>
              <a:rPr lang="ru-RU" dirty="0">
                <a:solidFill>
                  <a:srgbClr val="000099"/>
                </a:solidFill>
              </a:rPr>
              <a:t>моль)</a:t>
            </a:r>
          </a:p>
          <a:p>
            <a:r>
              <a:rPr lang="ru-RU" dirty="0">
                <a:solidFill>
                  <a:srgbClr val="000099"/>
                </a:solidFill>
              </a:rPr>
              <a:t>Зная стехиометрические коэффициенты можно рассчитать </a:t>
            </a:r>
            <a:r>
              <a:rPr lang="ru-RU" i="1" dirty="0">
                <a:solidFill>
                  <a:srgbClr val="000099"/>
                </a:solidFill>
              </a:rPr>
              <a:t>теоретический удельный расход реагентов </a:t>
            </a:r>
            <a:r>
              <a:rPr lang="ru-RU" dirty="0">
                <a:solidFill>
                  <a:srgbClr val="000099"/>
                </a:solidFill>
              </a:rPr>
              <a:t>на единичное количество электричества</a:t>
            </a:r>
          </a:p>
          <a:p>
            <a:r>
              <a:rPr lang="ru-RU" dirty="0">
                <a:solidFill>
                  <a:srgbClr val="000099"/>
                </a:solidFill>
              </a:rPr>
              <a:t>Массу реагента, соответствующую заряду </a:t>
            </a:r>
            <a:r>
              <a:rPr lang="en-US" i="1" dirty="0">
                <a:solidFill>
                  <a:srgbClr val="000099"/>
                </a:solidFill>
              </a:rPr>
              <a:t>F</a:t>
            </a:r>
            <a:r>
              <a:rPr lang="ru-RU" dirty="0">
                <a:solidFill>
                  <a:srgbClr val="000099"/>
                </a:solidFill>
              </a:rPr>
              <a:t>, называют </a:t>
            </a:r>
            <a:r>
              <a:rPr lang="ru-RU" i="1" dirty="0">
                <a:solidFill>
                  <a:srgbClr val="000099"/>
                </a:solidFill>
              </a:rPr>
              <a:t>эквивалентной массой</a:t>
            </a:r>
          </a:p>
        </p:txBody>
      </p:sp>
    </p:spTree>
    <p:extLst>
      <p:ext uri="{BB962C8B-B14F-4D97-AF65-F5344CB8AC3E}">
        <p14:creationId xmlns:p14="http://schemas.microsoft.com/office/powerpoint/2010/main" val="31103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Законы Фарадея. Удельный расход реагентов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32248"/>
            <a:ext cx="7772400" cy="41148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Фактический удельный расход всегда выше теоретического значения (неполная конверсия реагентов, побочные реакции)</a:t>
            </a:r>
          </a:p>
          <a:p>
            <a:r>
              <a:rPr lang="ru-RU" dirty="0">
                <a:solidFill>
                  <a:srgbClr val="000099"/>
                </a:solidFill>
              </a:rPr>
              <a:t>Вводят </a:t>
            </a:r>
            <a:r>
              <a:rPr lang="ru-RU" i="1" dirty="0">
                <a:solidFill>
                  <a:srgbClr val="000099"/>
                </a:solidFill>
              </a:rPr>
              <a:t>коэффициент использования</a:t>
            </a:r>
            <a:r>
              <a:rPr lang="ru-RU" dirty="0">
                <a:solidFill>
                  <a:srgbClr val="000099"/>
                </a:solidFill>
              </a:rPr>
              <a:t> реагента</a:t>
            </a:r>
          </a:p>
          <a:p>
            <a:r>
              <a:rPr lang="ru-RU" dirty="0">
                <a:solidFill>
                  <a:srgbClr val="000099"/>
                </a:solidFill>
              </a:rPr>
              <a:t>Важный параметр: удельный расход реагентов на единицу вырабатываемой электрической энергии</a:t>
            </a:r>
            <a:endParaRPr lang="ru-RU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Законы Фарадея. Удельный расход реагентов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5373216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Максимальная энергия:</a:t>
            </a:r>
          </a:p>
          <a:p>
            <a:pPr marL="0" indent="0" algn="ctr">
              <a:buNone/>
            </a:pPr>
            <a:r>
              <a:rPr lang="en-US" i="1" dirty="0" err="1">
                <a:solidFill>
                  <a:srgbClr val="FF0000"/>
                </a:solidFill>
              </a:rPr>
              <a:t>nFƐ</a:t>
            </a:r>
            <a:endParaRPr lang="ru-RU" baseline="-25000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Однако, при расчете фактического удельного расхода необходимо учитывать не только коэффициенты использования реагентов, но и реальное напряжение разряда</a:t>
            </a:r>
          </a:p>
          <a:p>
            <a:r>
              <a:rPr lang="ru-RU" dirty="0">
                <a:solidFill>
                  <a:srgbClr val="000099"/>
                </a:solidFill>
              </a:rPr>
              <a:t>Ток – количественная мера скоростей общей реакции и электродных </a:t>
            </a:r>
            <a:r>
              <a:rPr lang="ru-RU" dirty="0" err="1">
                <a:solidFill>
                  <a:srgbClr val="000099"/>
                </a:solidFill>
              </a:rPr>
              <a:t>полуреакций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ЭДС и термодинамические функции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96752"/>
                <a:ext cx="8206680" cy="5616624"/>
              </a:xfrm>
            </p:spPr>
            <p:txBody>
              <a:bodyPr/>
              <a:lstStyle/>
              <a:p>
                <a:r>
                  <a:rPr lang="ru-RU" dirty="0">
                    <a:solidFill>
                      <a:srgbClr val="000099"/>
                    </a:solidFill>
                  </a:rPr>
                  <a:t>Максимально возможная работа химической реакции (</a:t>
                </a:r>
                <a:r>
                  <a:rPr lang="en-US" i="1" dirty="0">
                    <a:solidFill>
                      <a:srgbClr val="000099"/>
                    </a:solidFill>
                  </a:rPr>
                  <a:t>p</a:t>
                </a:r>
                <a:r>
                  <a:rPr lang="en-US" dirty="0">
                    <a:solidFill>
                      <a:srgbClr val="000099"/>
                    </a:solidFill>
                  </a:rPr>
                  <a:t> = </a:t>
                </a:r>
                <a:r>
                  <a:rPr lang="en-US" dirty="0" err="1">
                    <a:solidFill>
                      <a:srgbClr val="000099"/>
                    </a:solidFill>
                  </a:rPr>
                  <a:t>const</a:t>
                </a:r>
                <a:r>
                  <a:rPr lang="en-US" dirty="0">
                    <a:solidFill>
                      <a:srgbClr val="000099"/>
                    </a:solidFill>
                  </a:rPr>
                  <a:t>, </a:t>
                </a:r>
                <a:r>
                  <a:rPr lang="en-US" i="1" dirty="0">
                    <a:solidFill>
                      <a:srgbClr val="000099"/>
                    </a:solidFill>
                  </a:rPr>
                  <a:t>T</a:t>
                </a:r>
                <a:r>
                  <a:rPr lang="en-US" dirty="0">
                    <a:solidFill>
                      <a:srgbClr val="000099"/>
                    </a:solidFill>
                  </a:rPr>
                  <a:t> = </a:t>
                </a:r>
                <a:r>
                  <a:rPr lang="en-US" dirty="0" err="1">
                    <a:solidFill>
                      <a:srgbClr val="000099"/>
                    </a:solidFill>
                  </a:rPr>
                  <a:t>const</a:t>
                </a:r>
                <a:r>
                  <a:rPr lang="en-US" dirty="0">
                    <a:solidFill>
                      <a:srgbClr val="000099"/>
                    </a:solidFill>
                  </a:rPr>
                  <a:t>) </a:t>
                </a:r>
                <a:r>
                  <a:rPr lang="ru-RU" dirty="0">
                    <a:solidFill>
                      <a:srgbClr val="000099"/>
                    </a:solidFill>
                  </a:rPr>
                  <a:t>равна уменьшению свободной энергии</a:t>
                </a:r>
                <a:r>
                  <a:rPr lang="en-US" dirty="0">
                    <a:solidFill>
                      <a:srgbClr val="000099"/>
                    </a:solidFill>
                  </a:rPr>
                  <a:t>, </a:t>
                </a:r>
                <a:r>
                  <a:rPr lang="en-US" dirty="0">
                    <a:solidFill>
                      <a:srgbClr val="000099"/>
                    </a:solidFill>
                    <a:sym typeface="Symbol"/>
                  </a:rPr>
                  <a:t></a:t>
                </a:r>
                <a:r>
                  <a:rPr lang="en-US" i="1" dirty="0">
                    <a:solidFill>
                      <a:srgbClr val="000099"/>
                    </a:solidFill>
                    <a:sym typeface="Symbol"/>
                  </a:rPr>
                  <a:t>G</a:t>
                </a:r>
                <a:r>
                  <a:rPr lang="en-US" dirty="0">
                    <a:solidFill>
                      <a:srgbClr val="000099"/>
                    </a:solidFill>
                  </a:rPr>
                  <a:t> (</a:t>
                </a:r>
                <a:r>
                  <a:rPr lang="en-US" dirty="0">
                    <a:solidFill>
                      <a:srgbClr val="000099"/>
                    </a:solidFill>
                    <a:sym typeface="Symbol"/>
                  </a:rPr>
                  <a:t></a:t>
                </a:r>
                <a:r>
                  <a:rPr lang="en-US" i="1" dirty="0">
                    <a:solidFill>
                      <a:srgbClr val="000099"/>
                    </a:solidFill>
                    <a:sym typeface="Symbol"/>
                  </a:rPr>
                  <a:t>G</a:t>
                </a:r>
                <a:r>
                  <a:rPr lang="en-US" dirty="0">
                    <a:solidFill>
                      <a:srgbClr val="000099"/>
                    </a:solidFill>
                    <a:sym typeface="Symbol"/>
                  </a:rPr>
                  <a:t> = </a:t>
                </a:r>
                <a:r>
                  <a:rPr lang="en-US" i="1" dirty="0">
                    <a:solidFill>
                      <a:srgbClr val="000099"/>
                    </a:solidFill>
                    <a:sym typeface="Symbol"/>
                  </a:rPr>
                  <a:t>H</a:t>
                </a:r>
                <a:r>
                  <a:rPr lang="en-US" dirty="0">
                    <a:solidFill>
                      <a:srgbClr val="000099"/>
                    </a:solidFill>
                    <a:sym typeface="Symbol"/>
                  </a:rPr>
                  <a:t> – </a:t>
                </a:r>
                <a:r>
                  <a:rPr lang="en-US" i="1" dirty="0">
                    <a:solidFill>
                      <a:srgbClr val="000099"/>
                    </a:solidFill>
                    <a:sym typeface="Symbol"/>
                  </a:rPr>
                  <a:t>T</a:t>
                </a:r>
                <a:r>
                  <a:rPr lang="en-US" dirty="0">
                    <a:solidFill>
                      <a:srgbClr val="000099"/>
                    </a:solidFill>
                    <a:sym typeface="Symbol"/>
                  </a:rPr>
                  <a:t></a:t>
                </a:r>
                <a:r>
                  <a:rPr lang="en-US" i="1" dirty="0">
                    <a:solidFill>
                      <a:srgbClr val="000099"/>
                    </a:solidFill>
                    <a:sym typeface="Symbol"/>
                  </a:rPr>
                  <a:t>S</a:t>
                </a:r>
                <a:r>
                  <a:rPr lang="en-US" dirty="0">
                    <a:solidFill>
                      <a:srgbClr val="000099"/>
                    </a:solidFill>
                    <a:sym typeface="Symbol"/>
                  </a:rPr>
                  <a:t> </a:t>
                </a:r>
                <a:r>
                  <a:rPr lang="en-US" dirty="0">
                    <a:solidFill>
                      <a:srgbClr val="000099"/>
                    </a:solidFill>
                  </a:rPr>
                  <a:t>), </a:t>
                </a:r>
                <a:r>
                  <a:rPr lang="ru-RU" dirty="0">
                    <a:solidFill>
                      <a:srgbClr val="000099"/>
                    </a:solidFill>
                  </a:rPr>
                  <a:t>поэтому: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Ɛ</m:t>
                      </m:r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𝑛𝐹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  <a:p>
                <a:r>
                  <a:rPr lang="ru-RU" dirty="0">
                    <a:solidFill>
                      <a:srgbClr val="000099"/>
                    </a:solidFill>
                  </a:rPr>
                  <a:t>Связанная энергия выделяется в виде теплоты:</a:t>
                </a:r>
                <a:endParaRPr lang="en-US" dirty="0">
                  <a:solidFill>
                    <a:srgbClr val="000099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acc>
                      <m:r>
                        <a:rPr lang="ru-RU" b="0" i="1" baseline="-25000" smtClean="0">
                          <a:solidFill>
                            <a:srgbClr val="FF0000"/>
                          </a:solidFill>
                          <a:latin typeface="Cambria Math"/>
                        </a:rPr>
                        <m:t>энтр</m:t>
                      </m:r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ru-RU" dirty="0">
                    <a:solidFill>
                      <a:srgbClr val="000099"/>
                    </a:solidFill>
                  </a:rPr>
                  <a:t>Также, как и любые потери</a:t>
                </a:r>
                <a:r>
                  <a:rPr lang="en-US" dirty="0">
                    <a:solidFill>
                      <a:srgbClr val="000099"/>
                    </a:solidFill>
                  </a:rPr>
                  <a:t> (</a:t>
                </a:r>
                <a:r>
                  <a:rPr lang="ru-RU" dirty="0">
                    <a:solidFill>
                      <a:srgbClr val="000099"/>
                    </a:solidFill>
                  </a:rPr>
                  <a:t>отличие рабочего напряжения от ЭДС)</a:t>
                </a:r>
              </a:p>
              <a:p>
                <a:endParaRPr lang="ru-RU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96752"/>
                <a:ext cx="8206680" cy="5616624"/>
              </a:xfrm>
              <a:blipFill>
                <a:blip r:embed="rId2"/>
                <a:stretch>
                  <a:fillRect l="-1709" t="-1410" b="-30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1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ЭДС и термодинамические функции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02432"/>
            <a:ext cx="9144000" cy="5455568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Уменьшение свободной энергии</a:t>
            </a:r>
            <a:r>
              <a:rPr lang="en-US" dirty="0">
                <a:solidFill>
                  <a:srgbClr val="000099"/>
                </a:solidFill>
              </a:rPr>
              <a:t> (</a:t>
            </a:r>
            <a:r>
              <a:rPr lang="ru-RU" dirty="0">
                <a:solidFill>
                  <a:srgbClr val="000099"/>
                </a:solidFill>
              </a:rPr>
              <a:t>через значения </a:t>
            </a:r>
            <a:r>
              <a:rPr lang="en-US" i="1" dirty="0">
                <a:solidFill>
                  <a:srgbClr val="000099"/>
                </a:solidFill>
              </a:rPr>
              <a:t>G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для компонентов реакции):</a:t>
            </a:r>
          </a:p>
          <a:p>
            <a:pPr marL="0" indent="0" algn="ctr">
              <a:buNone/>
            </a:pPr>
            <a:r>
              <a:rPr lang="en-US" sz="2900" dirty="0">
                <a:solidFill>
                  <a:srgbClr val="FF0000"/>
                </a:solidFill>
              </a:rPr>
              <a:t>–</a:t>
            </a:r>
            <a:r>
              <a:rPr lang="en-US" sz="2900" dirty="0">
                <a:solidFill>
                  <a:srgbClr val="FF0000"/>
                </a:solidFill>
                <a:sym typeface="Symbol"/>
              </a:rPr>
              <a:t></a:t>
            </a:r>
            <a:r>
              <a:rPr lang="en-US" sz="2900" i="1" dirty="0">
                <a:solidFill>
                  <a:srgbClr val="FF0000"/>
                </a:solidFill>
                <a:sym typeface="Symbol"/>
              </a:rPr>
              <a:t>G</a:t>
            </a:r>
            <a:r>
              <a:rPr lang="en-US" sz="2900" dirty="0">
                <a:solidFill>
                  <a:srgbClr val="FF0000"/>
                </a:solidFill>
                <a:sym typeface="Symbol"/>
              </a:rPr>
              <a:t> = (</a:t>
            </a:r>
            <a:r>
              <a:rPr lang="en-US" sz="2900" baseline="-25000" dirty="0">
                <a:solidFill>
                  <a:srgbClr val="FF0000"/>
                </a:solidFill>
                <a:sym typeface="Symbol"/>
              </a:rPr>
              <a:t>O</a:t>
            </a:r>
            <a:r>
              <a:rPr lang="en-US" sz="2900" i="1" dirty="0">
                <a:solidFill>
                  <a:srgbClr val="FF0000"/>
                </a:solidFill>
                <a:sym typeface="Symbol"/>
              </a:rPr>
              <a:t>G</a:t>
            </a:r>
            <a:r>
              <a:rPr lang="en-US" sz="2900" baseline="-25000" dirty="0">
                <a:solidFill>
                  <a:srgbClr val="FF0000"/>
                </a:solidFill>
                <a:sym typeface="Symbol"/>
              </a:rPr>
              <a:t>O</a:t>
            </a:r>
            <a:r>
              <a:rPr lang="en-US" sz="2900" dirty="0">
                <a:solidFill>
                  <a:srgbClr val="FF0000"/>
                </a:solidFill>
                <a:sym typeface="Symbol"/>
              </a:rPr>
              <a:t> + </a:t>
            </a:r>
            <a:r>
              <a:rPr lang="en-US" sz="2900" baseline="-25000" dirty="0">
                <a:solidFill>
                  <a:srgbClr val="FF0000"/>
                </a:solidFill>
                <a:sym typeface="Symbol"/>
              </a:rPr>
              <a:t>R</a:t>
            </a:r>
            <a:r>
              <a:rPr lang="en-US" sz="2900" i="1" dirty="0">
                <a:solidFill>
                  <a:srgbClr val="FF0000"/>
                </a:solidFill>
                <a:sym typeface="Symbol"/>
              </a:rPr>
              <a:t>G</a:t>
            </a:r>
            <a:r>
              <a:rPr lang="en-US" sz="2900" baseline="-25000" dirty="0">
                <a:solidFill>
                  <a:srgbClr val="FF0000"/>
                </a:solidFill>
                <a:sym typeface="Symbol"/>
              </a:rPr>
              <a:t>R</a:t>
            </a:r>
            <a:r>
              <a:rPr lang="en-US" sz="2900" dirty="0">
                <a:solidFill>
                  <a:srgbClr val="FF0000"/>
                </a:solidFill>
                <a:sym typeface="Symbol"/>
              </a:rPr>
              <a:t> + </a:t>
            </a:r>
            <a:r>
              <a:rPr lang="en-US" sz="2900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US" sz="2900" i="1" dirty="0">
                <a:solidFill>
                  <a:srgbClr val="FF0000"/>
                </a:solidFill>
                <a:sym typeface="Symbol"/>
              </a:rPr>
              <a:t>G</a:t>
            </a:r>
            <a:r>
              <a:rPr lang="en-US" sz="2900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US" sz="2900" dirty="0">
                <a:solidFill>
                  <a:srgbClr val="FF0000"/>
                </a:solidFill>
                <a:sym typeface="Symbol"/>
              </a:rPr>
              <a:t>) – (</a:t>
            </a:r>
            <a:r>
              <a:rPr lang="en-US" sz="2900" baseline="-25000" dirty="0">
                <a:solidFill>
                  <a:srgbClr val="FF0000"/>
                </a:solidFill>
                <a:sym typeface="Symbol"/>
              </a:rPr>
              <a:t>P</a:t>
            </a:r>
            <a:r>
              <a:rPr lang="en-US" sz="2900" i="1" dirty="0">
                <a:solidFill>
                  <a:srgbClr val="FF0000"/>
                </a:solidFill>
                <a:sym typeface="Symbol"/>
              </a:rPr>
              <a:t>G</a:t>
            </a:r>
            <a:r>
              <a:rPr lang="en-US" sz="2900" baseline="-25000" dirty="0">
                <a:solidFill>
                  <a:srgbClr val="FF0000"/>
                </a:solidFill>
                <a:sym typeface="Symbol"/>
              </a:rPr>
              <a:t>P</a:t>
            </a:r>
            <a:r>
              <a:rPr lang="en-US" sz="2900" dirty="0">
                <a:solidFill>
                  <a:srgbClr val="FF0000"/>
                </a:solidFill>
                <a:sym typeface="Symbol"/>
              </a:rPr>
              <a:t> + </a:t>
            </a:r>
            <a:r>
              <a:rPr lang="en-US" sz="2900" baseline="-25000" dirty="0">
                <a:solidFill>
                  <a:srgbClr val="FF0000"/>
                </a:solidFill>
                <a:sym typeface="Symbol"/>
              </a:rPr>
              <a:t>Q</a:t>
            </a:r>
            <a:r>
              <a:rPr lang="en-US" sz="2900" i="1" dirty="0">
                <a:solidFill>
                  <a:srgbClr val="FF0000"/>
                </a:solidFill>
                <a:sym typeface="Symbol"/>
              </a:rPr>
              <a:t>G</a:t>
            </a:r>
            <a:r>
              <a:rPr lang="en-US" sz="2900" baseline="-25000" dirty="0">
                <a:solidFill>
                  <a:srgbClr val="FF0000"/>
                </a:solidFill>
                <a:sym typeface="Symbol"/>
              </a:rPr>
              <a:t>Q</a:t>
            </a:r>
            <a:r>
              <a:rPr lang="en-US" sz="2900" dirty="0">
                <a:solidFill>
                  <a:srgbClr val="FF0000"/>
                </a:solidFill>
                <a:sym typeface="Symbol"/>
              </a:rPr>
              <a:t>  + </a:t>
            </a:r>
            <a:r>
              <a:rPr lang="en-US" sz="2900" baseline="-25000" dirty="0">
                <a:solidFill>
                  <a:srgbClr val="FF0000"/>
                </a:solidFill>
                <a:sym typeface="Symbol"/>
              </a:rPr>
              <a:t>Y</a:t>
            </a:r>
            <a:r>
              <a:rPr lang="en-US" sz="2900" i="1" dirty="0">
                <a:solidFill>
                  <a:srgbClr val="FF0000"/>
                </a:solidFill>
                <a:sym typeface="Symbol"/>
              </a:rPr>
              <a:t>G</a:t>
            </a:r>
            <a:r>
              <a:rPr lang="en-US" sz="2900" baseline="-25000" dirty="0">
                <a:solidFill>
                  <a:srgbClr val="FF0000"/>
                </a:solidFill>
                <a:sym typeface="Symbol"/>
              </a:rPr>
              <a:t>Y</a:t>
            </a:r>
            <a:r>
              <a:rPr lang="en-US" sz="2900" dirty="0">
                <a:solidFill>
                  <a:srgbClr val="FF0000"/>
                </a:solidFill>
                <a:sym typeface="Symbol"/>
              </a:rPr>
              <a:t>)</a:t>
            </a:r>
            <a:endParaRPr lang="ru-RU" sz="2900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Однако, значения </a:t>
            </a:r>
            <a:r>
              <a:rPr lang="en-US" i="1" dirty="0" err="1">
                <a:solidFill>
                  <a:srgbClr val="000099"/>
                </a:solidFill>
              </a:rPr>
              <a:t>G</a:t>
            </a:r>
            <a:r>
              <a:rPr lang="en-US" baseline="-25000" dirty="0" err="1">
                <a:solidFill>
                  <a:srgbClr val="000099"/>
                </a:solidFill>
              </a:rPr>
              <a:t>j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зависят не только от природы компонентов, но и (в случае растворов или газов) от их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термодинамической активности</a:t>
            </a:r>
            <a:r>
              <a:rPr lang="en-US" dirty="0">
                <a:solidFill>
                  <a:srgbClr val="000099"/>
                </a:solidFill>
              </a:rPr>
              <a:t>, </a:t>
            </a:r>
            <a:r>
              <a:rPr lang="en-US" i="1" dirty="0" err="1">
                <a:solidFill>
                  <a:srgbClr val="000099"/>
                </a:solidFill>
              </a:rPr>
              <a:t>a</a:t>
            </a:r>
            <a:r>
              <a:rPr lang="en-US" baseline="-25000" dirty="0" err="1">
                <a:solidFill>
                  <a:srgbClr val="000099"/>
                </a:solidFill>
              </a:rPr>
              <a:t>j</a:t>
            </a:r>
            <a:r>
              <a:rPr lang="ru-RU" dirty="0">
                <a:solidFill>
                  <a:srgbClr val="000099"/>
                </a:solidFill>
              </a:rPr>
              <a:t> (определяется концентрацией):</a:t>
            </a:r>
            <a:endParaRPr lang="en-US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en-US" i="1" dirty="0" err="1">
                <a:solidFill>
                  <a:srgbClr val="FF0000"/>
                </a:solidFill>
              </a:rPr>
              <a:t>G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>
                <a:solidFill>
                  <a:srgbClr val="FF0000"/>
                </a:solidFill>
              </a:rPr>
              <a:t>G</a:t>
            </a:r>
            <a:r>
              <a:rPr lang="en-US" baseline="-25000" dirty="0">
                <a:solidFill>
                  <a:srgbClr val="FF0000"/>
                </a:solidFill>
              </a:rPr>
              <a:t>j</a:t>
            </a:r>
            <a:r>
              <a:rPr lang="en-US" baseline="30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RT</a:t>
            </a:r>
            <a:r>
              <a:rPr lang="en-US" dirty="0">
                <a:solidFill>
                  <a:srgbClr val="FF0000"/>
                </a:solidFill>
              </a:rPr>
              <a:t> ln 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endParaRPr lang="en-US" baseline="-25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0099"/>
                </a:solidFill>
              </a:rPr>
              <a:t>где </a:t>
            </a:r>
            <a:r>
              <a:rPr lang="en-US" i="1" dirty="0">
                <a:solidFill>
                  <a:srgbClr val="000099"/>
                </a:solidFill>
              </a:rPr>
              <a:t>R</a:t>
            </a:r>
            <a:r>
              <a:rPr lang="en-US" dirty="0">
                <a:solidFill>
                  <a:srgbClr val="000099"/>
                </a:solidFill>
              </a:rPr>
              <a:t> – </a:t>
            </a:r>
            <a:r>
              <a:rPr lang="ru-RU" dirty="0">
                <a:solidFill>
                  <a:srgbClr val="000099"/>
                </a:solidFill>
              </a:rPr>
              <a:t>газовая постоянная, 8.3 Дж </a:t>
            </a:r>
            <a:r>
              <a:rPr lang="en-US" dirty="0">
                <a:solidFill>
                  <a:srgbClr val="000099"/>
                </a:solidFill>
              </a:rPr>
              <a:t>/</a:t>
            </a:r>
            <a:r>
              <a:rPr lang="ru-RU" dirty="0">
                <a:solidFill>
                  <a:srgbClr val="000099"/>
                </a:solidFill>
              </a:rPr>
              <a:t> (</a:t>
            </a:r>
            <a:r>
              <a:rPr lang="en-US" dirty="0">
                <a:solidFill>
                  <a:srgbClr val="000099"/>
                </a:solidFill>
              </a:rPr>
              <a:t>K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  <a:sym typeface="Symbol"/>
              </a:rPr>
              <a:t> </a:t>
            </a:r>
            <a:r>
              <a:rPr lang="ru-RU" dirty="0">
                <a:solidFill>
                  <a:srgbClr val="000099"/>
                </a:solidFill>
              </a:rPr>
              <a:t>моль)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74848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ЭДС и термодинамические функции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46448"/>
            <a:ext cx="9144000" cy="5050904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В таблицах указываются стандартные значения </a:t>
            </a:r>
            <a:r>
              <a:rPr lang="en-US" i="1" dirty="0">
                <a:solidFill>
                  <a:srgbClr val="000099"/>
                </a:solidFill>
              </a:rPr>
              <a:t>G</a:t>
            </a:r>
            <a:r>
              <a:rPr lang="en-US" baseline="-25000" dirty="0">
                <a:solidFill>
                  <a:srgbClr val="000099"/>
                </a:solidFill>
              </a:rPr>
              <a:t>j</a:t>
            </a:r>
            <a:r>
              <a:rPr lang="en-US" baseline="30000" dirty="0">
                <a:solidFill>
                  <a:srgbClr val="000099"/>
                </a:solidFill>
              </a:rPr>
              <a:t>0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для единичной активности, им соответствуют стандартные значения </a:t>
            </a:r>
            <a:r>
              <a:rPr lang="ru-RU" dirty="0" smtClean="0">
                <a:solidFill>
                  <a:srgbClr val="000099"/>
                </a:solidFill>
              </a:rPr>
              <a:t>ЭДС </a:t>
            </a:r>
            <a:r>
              <a:rPr lang="en-US" i="1" dirty="0" smtClean="0">
                <a:solidFill>
                  <a:srgbClr val="000099"/>
                </a:solidFill>
              </a:rPr>
              <a:t>Ɛ</a:t>
            </a:r>
            <a:r>
              <a:rPr lang="en-US" baseline="30000" dirty="0" smtClean="0">
                <a:solidFill>
                  <a:srgbClr val="000099"/>
                </a:solidFill>
              </a:rPr>
              <a:t>0</a:t>
            </a:r>
            <a:endParaRPr lang="en-US" baseline="30000" dirty="0">
              <a:solidFill>
                <a:srgbClr val="000099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Показатели несколько зависят от состояния реагентов (кристаллографическая структура, степень гидратации, …)</a:t>
            </a:r>
            <a:endParaRPr lang="en-US" dirty="0">
              <a:solidFill>
                <a:srgbClr val="000099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При комнатной температуре тепловой эффект (изменение связанной энергии) невелик, но растет с ростом </a:t>
            </a:r>
            <a:r>
              <a:rPr lang="en-US" i="1" dirty="0">
                <a:solidFill>
                  <a:srgbClr val="000099"/>
                </a:solidFill>
              </a:rPr>
              <a:t>T</a:t>
            </a: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3616</TotalTime>
  <Words>1195</Words>
  <Application>Microsoft Office PowerPoint</Application>
  <PresentationFormat>Экран (4:3)</PresentationFormat>
  <Paragraphs>151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Default Design</vt:lpstr>
      <vt:lpstr>Напряжение разомкнутой цепи</vt:lpstr>
      <vt:lpstr>НРЦ и рабочее напряжение</vt:lpstr>
      <vt:lpstr>Законы Фарадея</vt:lpstr>
      <vt:lpstr>Законы Фарадея. Удельный расход реагентов</vt:lpstr>
      <vt:lpstr>Законы Фарадея. Удельный расход реагентов</vt:lpstr>
      <vt:lpstr>Законы Фарадея. Удельный расход реагентов</vt:lpstr>
      <vt:lpstr>ЭДС и термодинамические функции</vt:lpstr>
      <vt:lpstr>ЭДС и термодинамические функции</vt:lpstr>
      <vt:lpstr>ЭДС и термодинамические функции</vt:lpstr>
      <vt:lpstr>Уравнение Нернста</vt:lpstr>
      <vt:lpstr>Требования к материалам реагентов ХИТ</vt:lpstr>
      <vt:lpstr>Примеры ХИТ</vt:lpstr>
      <vt:lpstr>Примеры ХИТ</vt:lpstr>
      <vt:lpstr>Примеры ХИТ</vt:lpstr>
      <vt:lpstr>Примеры ХИТ</vt:lpstr>
      <vt:lpstr>Примеры ХИТ</vt:lpstr>
      <vt:lpstr>Конструктивные разновидности ХИТ</vt:lpstr>
      <vt:lpstr>Конструктивные разновидности ХИТ</vt:lpstr>
      <vt:lpstr>Электрические характеристики ХИТ</vt:lpstr>
      <vt:lpstr>Электрические характеристики ХИТ</vt:lpstr>
      <vt:lpstr>Режимы разряда ХИТ</vt:lpstr>
      <vt:lpstr>Емкость. Энергозапас.</vt:lpstr>
      <vt:lpstr>Термодинамическая стабильность электродов </vt:lpstr>
      <vt:lpstr>Проблемы герметизации ХИТ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Marat Gallyamov</dc:creator>
  <cp:lastModifiedBy>Admin</cp:lastModifiedBy>
  <cp:revision>173</cp:revision>
  <dcterms:created xsi:type="dcterms:W3CDTF">1601-01-01T00:00:00Z</dcterms:created>
  <dcterms:modified xsi:type="dcterms:W3CDTF">2024-03-21T19:11:14Z</dcterms:modified>
</cp:coreProperties>
</file>